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20F70-3805-4D85-A348-B3435ACDE70A}"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104619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20F70-3805-4D85-A348-B3435ACDE70A}"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2348636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20F70-3805-4D85-A348-B3435ACDE70A}"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197632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20F70-3805-4D85-A348-B3435ACDE70A}"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158189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20F70-3805-4D85-A348-B3435ACDE70A}"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66500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20F70-3805-4D85-A348-B3435ACDE70A}"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108241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20F70-3805-4D85-A348-B3435ACDE70A}" type="datetimeFigureOut">
              <a:rPr lang="en-US" smtClean="0"/>
              <a:t>4/8/2015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99928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20F70-3805-4D85-A348-B3435ACDE70A}" type="datetimeFigureOut">
              <a:rPr lang="en-US" smtClean="0"/>
              <a:t>4/8/2015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386383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20F70-3805-4D85-A348-B3435ACDE70A}" type="datetimeFigureOut">
              <a:rPr lang="en-US" smtClean="0"/>
              <a:t>4/8/2015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2374241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20F70-3805-4D85-A348-B3435ACDE70A}"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266943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20F70-3805-4D85-A348-B3435ACDE70A}"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2499D-152E-4B44-AD53-FE728C7EA9BE}" type="slidenum">
              <a:rPr lang="en-US" smtClean="0"/>
              <a:t>‹#›</a:t>
            </a:fld>
            <a:endParaRPr lang="en-US"/>
          </a:p>
        </p:txBody>
      </p:sp>
    </p:spTree>
    <p:extLst>
      <p:ext uri="{BB962C8B-B14F-4D97-AF65-F5344CB8AC3E}">
        <p14:creationId xmlns:p14="http://schemas.microsoft.com/office/powerpoint/2010/main" val="21310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20F70-3805-4D85-A348-B3435ACDE70A}" type="datetimeFigureOut">
              <a:rPr lang="en-US" smtClean="0"/>
              <a:t>4/8/2015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2499D-152E-4B44-AD53-FE728C7EA9BE}" type="slidenum">
              <a:rPr lang="en-US" smtClean="0"/>
              <a:t>‹#›</a:t>
            </a:fld>
            <a:endParaRPr lang="en-US"/>
          </a:p>
        </p:txBody>
      </p:sp>
    </p:spTree>
    <p:extLst>
      <p:ext uri="{BB962C8B-B14F-4D97-AF65-F5344CB8AC3E}">
        <p14:creationId xmlns:p14="http://schemas.microsoft.com/office/powerpoint/2010/main" val="92622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070C0"/>
                </a:solidFill>
              </a:rPr>
              <a:t>Advanced Machine Learning</a:t>
            </a:r>
            <a:endParaRPr lang="en-US" b="1" dirty="0">
              <a:solidFill>
                <a:srgbClr val="0070C0"/>
              </a:solidFill>
            </a:endParaRPr>
          </a:p>
        </p:txBody>
      </p:sp>
      <p:sp>
        <p:nvSpPr>
          <p:cNvPr id="3" name="Subtitle 2"/>
          <p:cNvSpPr>
            <a:spLocks noGrp="1"/>
          </p:cNvSpPr>
          <p:nvPr>
            <p:ph type="subTitle" idx="1"/>
          </p:nvPr>
        </p:nvSpPr>
        <p:spPr/>
        <p:txBody>
          <a:bodyPr>
            <a:normAutofit lnSpcReduction="10000"/>
          </a:bodyPr>
          <a:lstStyle/>
          <a:p>
            <a:r>
              <a:rPr lang="en-US" dirty="0" smtClean="0"/>
              <a:t>Lecture 1: </a:t>
            </a:r>
          </a:p>
          <a:p>
            <a:r>
              <a:rPr lang="en-US" dirty="0" smtClean="0"/>
              <a:t>Intro: Two stories about data</a:t>
            </a:r>
          </a:p>
          <a:p>
            <a:r>
              <a:rPr lang="en-US" dirty="0" smtClean="0"/>
              <a:t>Simple linear models </a:t>
            </a:r>
          </a:p>
          <a:p>
            <a:r>
              <a:rPr lang="en-US" dirty="0" smtClean="0"/>
              <a:t>(based heavily on talks by Leon Bottou)</a:t>
            </a:r>
            <a:endParaRPr lang="en-US" dirty="0"/>
          </a:p>
        </p:txBody>
      </p:sp>
    </p:spTree>
    <p:extLst>
      <p:ext uri="{BB962C8B-B14F-4D97-AF65-F5344CB8AC3E}">
        <p14:creationId xmlns:p14="http://schemas.microsoft.com/office/powerpoint/2010/main" val="2668452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Second law of Kepler (1609)</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The line joining the planet to the Sun sweeps out equal areas in equal times as the planet travels around the ellipse.</a:t>
            </a:r>
            <a:endParaRPr lang="en-US" dirty="0"/>
          </a:p>
        </p:txBody>
      </p:sp>
      <p:pic>
        <p:nvPicPr>
          <p:cNvPr id="4" name="Picture 3"/>
          <p:cNvPicPr>
            <a:picLocks noChangeAspect="1"/>
          </p:cNvPicPr>
          <p:nvPr/>
        </p:nvPicPr>
        <p:blipFill>
          <a:blip r:embed="rId2"/>
          <a:stretch>
            <a:fillRect/>
          </a:stretch>
        </p:blipFill>
        <p:spPr>
          <a:xfrm>
            <a:off x="3295650" y="2927985"/>
            <a:ext cx="5600700" cy="2990850"/>
          </a:xfrm>
          <a:prstGeom prst="rect">
            <a:avLst/>
          </a:prstGeom>
        </p:spPr>
      </p:pic>
    </p:spTree>
    <p:extLst>
      <p:ext uri="{BB962C8B-B14F-4D97-AF65-F5344CB8AC3E}">
        <p14:creationId xmlns:p14="http://schemas.microsoft.com/office/powerpoint/2010/main" val="3997786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Third law of Kepler (1619)</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The ratio of the squares of the revolutionary periods for two planets is equal to the ratio of the cubes of the length of their major axes. </a:t>
                </a: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𝑎</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𝑏</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𝑎</m:t>
                              </m:r>
                            </m:sub>
                            <m:sup>
                              <m:r>
                                <a:rPr lang="en-US" b="0" i="1" smtClean="0">
                                  <a:latin typeface="Cambria Math" panose="02040503050406030204" pitchFamily="18" charset="0"/>
                                </a:rPr>
                                <m:t>3</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𝑏</m:t>
                              </m:r>
                            </m:sub>
                            <m:sup>
                              <m:r>
                                <a:rPr lang="en-US" b="0" i="1" smtClean="0">
                                  <a:latin typeface="Cambria Math" panose="02040503050406030204" pitchFamily="18" charset="0"/>
                                </a:rPr>
                                <m:t>3</m:t>
                              </m:r>
                            </m:sup>
                          </m:sSubSup>
                        </m:den>
                      </m:f>
                    </m:oMath>
                  </m:oMathPara>
                </a14:m>
                <a:endParaRPr lang="en-US" dirty="0" smtClean="0"/>
              </a:p>
              <a:p>
                <a:pPr marL="0" indent="0">
                  <a:buNone/>
                </a:pPr>
                <a:endParaRPr lang="en-US" dirty="0"/>
              </a:p>
              <a:p>
                <a:pPr marL="0" indent="0">
                  <a:buNone/>
                </a:pPr>
                <a:r>
                  <a:rPr lang="en-US" i="1" dirty="0" smtClean="0">
                    <a:solidFill>
                      <a:srgbClr val="0070C0"/>
                    </a:solidFill>
                  </a:rPr>
                  <a:t>J. Kepler, </a:t>
                </a:r>
                <a:r>
                  <a:rPr lang="en-US" i="1" dirty="0" err="1" smtClean="0">
                    <a:solidFill>
                      <a:srgbClr val="0070C0"/>
                    </a:solidFill>
                  </a:rPr>
                  <a:t>Harmonices</a:t>
                </a:r>
                <a:r>
                  <a:rPr lang="en-US" i="1" dirty="0" smtClean="0">
                    <a:solidFill>
                      <a:srgbClr val="0070C0"/>
                    </a:solidFill>
                  </a:rPr>
                  <a:t> Mundi, 1619</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018504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Validation</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Kepler had it mostly right in 1605</a:t>
            </a:r>
          </a:p>
          <a:p>
            <a:r>
              <a:rPr lang="en-US" dirty="0" smtClean="0"/>
              <a:t>Galileo points a telescope into the sky. He observes the phases of Venus with a telescope in 1610 and concludes that Venus orbits the Sun. </a:t>
            </a:r>
          </a:p>
          <a:p>
            <a:r>
              <a:rPr lang="en-US" dirty="0" smtClean="0"/>
              <a:t>Newton publishes the Principia in 1687 and shows that the laws of Kepler (with a small correction) derive from his mechanics and from the idea of gravitation.</a:t>
            </a:r>
            <a:endParaRPr lang="en-US" dirty="0"/>
          </a:p>
        </p:txBody>
      </p:sp>
    </p:spTree>
    <p:extLst>
      <p:ext uri="{BB962C8B-B14F-4D97-AF65-F5344CB8AC3E}">
        <p14:creationId xmlns:p14="http://schemas.microsoft.com/office/powerpoint/2010/main" val="1431485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Epilogue</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This is about the foundation of the modern scientific approach. Let’s collect together the main themes:</a:t>
            </a:r>
          </a:p>
          <a:p>
            <a:pPr lvl="1"/>
            <a:r>
              <a:rPr lang="en-US" dirty="0" smtClean="0"/>
              <a:t>Get the best data that you can.</a:t>
            </a:r>
          </a:p>
          <a:p>
            <a:pPr lvl="1"/>
            <a:r>
              <a:rPr lang="en-US" dirty="0" smtClean="0"/>
              <a:t>Build models that fit the data as closely as possible.</a:t>
            </a:r>
          </a:p>
          <a:p>
            <a:pPr lvl="1"/>
            <a:r>
              <a:rPr lang="en-US" dirty="0" smtClean="0"/>
              <a:t>Make sure that you get external validation. </a:t>
            </a:r>
          </a:p>
          <a:p>
            <a:pPr lvl="2"/>
            <a:r>
              <a:rPr lang="en-US" dirty="0" smtClean="0"/>
              <a:t>validate with testing data set aside from the beginning.</a:t>
            </a:r>
          </a:p>
          <a:p>
            <a:pPr lvl="2"/>
            <a:r>
              <a:rPr lang="en-US" dirty="0" smtClean="0"/>
              <a:t>validate using different datasets for the same problem.</a:t>
            </a:r>
          </a:p>
          <a:p>
            <a:pPr lvl="2"/>
            <a:r>
              <a:rPr lang="en-US" dirty="0" smtClean="0"/>
              <a:t>and more generally, build a convincing story.</a:t>
            </a:r>
            <a:endParaRPr lang="en-US" dirty="0"/>
          </a:p>
        </p:txBody>
      </p:sp>
    </p:spTree>
    <p:extLst>
      <p:ext uri="{BB962C8B-B14F-4D97-AF65-F5344CB8AC3E}">
        <p14:creationId xmlns:p14="http://schemas.microsoft.com/office/powerpoint/2010/main" val="3233152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The Cholera epidemic in London</a:t>
            </a:r>
            <a:endParaRPr lang="en-US" dirty="0">
              <a:solidFill>
                <a:srgbClr val="0070C0"/>
              </a:solidFill>
            </a:endParaRPr>
          </a:p>
        </p:txBody>
      </p:sp>
      <p:sp>
        <p:nvSpPr>
          <p:cNvPr id="3" name="Content Placeholder 2"/>
          <p:cNvSpPr>
            <a:spLocks noGrp="1"/>
          </p:cNvSpPr>
          <p:nvPr>
            <p:ph idx="1"/>
          </p:nvPr>
        </p:nvSpPr>
        <p:spPr/>
        <p:txBody>
          <a:bodyPr/>
          <a:lstStyle/>
          <a:p>
            <a:pPr marL="0" indent="0">
              <a:buNone/>
            </a:pPr>
            <a:r>
              <a:rPr lang="en-US" dirty="0" smtClean="0"/>
              <a:t>London, circa 1854:</a:t>
            </a:r>
          </a:p>
          <a:p>
            <a:pPr marL="0" indent="0">
              <a:buNone/>
            </a:pPr>
            <a:endParaRPr lang="en-US" dirty="0"/>
          </a:p>
          <a:p>
            <a:r>
              <a:rPr lang="en-US" dirty="0" smtClean="0"/>
              <a:t>In the heart of the industrial revolution</a:t>
            </a:r>
          </a:p>
          <a:p>
            <a:r>
              <a:rPr lang="en-US" dirty="0" smtClean="0"/>
              <a:t>Two million people</a:t>
            </a:r>
          </a:p>
          <a:p>
            <a:r>
              <a:rPr lang="en-US" dirty="0" smtClean="0"/>
              <a:t>Insufficient sewage</a:t>
            </a:r>
          </a:p>
          <a:p>
            <a:r>
              <a:rPr lang="en-US" dirty="0" smtClean="0"/>
              <a:t>Problems with garbage removal</a:t>
            </a:r>
          </a:p>
          <a:p>
            <a:r>
              <a:rPr lang="en-US" dirty="0" smtClean="0"/>
              <a:t>Clean drinking water is a challenge.</a:t>
            </a:r>
          </a:p>
        </p:txBody>
      </p:sp>
    </p:spTree>
    <p:extLst>
      <p:ext uri="{BB962C8B-B14F-4D97-AF65-F5344CB8AC3E}">
        <p14:creationId xmlns:p14="http://schemas.microsoft.com/office/powerpoint/2010/main" val="2454250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The Characters</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John Snow was a strong advocate of hygiene and anesthesia.</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744152" y="2540000"/>
            <a:ext cx="6429375" cy="3771900"/>
          </a:xfrm>
          <a:prstGeom prst="rect">
            <a:avLst/>
          </a:prstGeom>
        </p:spPr>
      </p:pic>
    </p:spTree>
    <p:extLst>
      <p:ext uri="{BB962C8B-B14F-4D97-AF65-F5344CB8AC3E}">
        <p14:creationId xmlns:p14="http://schemas.microsoft.com/office/powerpoint/2010/main" val="1786674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The Outbreak</a:t>
            </a:r>
            <a:endParaRPr lang="en-US" dirty="0">
              <a:solidFill>
                <a:srgbClr val="0070C0"/>
              </a:solidFill>
            </a:endParaRPr>
          </a:p>
        </p:txBody>
      </p:sp>
      <p:sp>
        <p:nvSpPr>
          <p:cNvPr id="3" name="Content Placeholder 2"/>
          <p:cNvSpPr>
            <a:spLocks noGrp="1"/>
          </p:cNvSpPr>
          <p:nvPr>
            <p:ph idx="1"/>
          </p:nvPr>
        </p:nvSpPr>
        <p:spPr/>
        <p:txBody>
          <a:bodyPr>
            <a:normAutofit/>
          </a:bodyPr>
          <a:lstStyle/>
          <a:p>
            <a:pPr marL="457200" lvl="1" indent="0">
              <a:buNone/>
            </a:pPr>
            <a:endParaRPr lang="en-US" i="1" dirty="0" smtClean="0"/>
          </a:p>
          <a:p>
            <a:pPr marL="457200" lvl="1" indent="0">
              <a:buNone/>
            </a:pPr>
            <a:r>
              <a:rPr lang="en-US" i="1" dirty="0" smtClean="0"/>
              <a:t>The most terrible outbreak of cholera which ever occurred in this kingdom, is probably that which took place in Broad Street, Golden Square, and the adjoining streets, a few weeks ago. Within two hundred and fifty yards of the spot where Cambridge Street joins Broad Street, there were upwards of five hundred fatal attacks of cholera in ten days. The mortality in this limited area probably equals any that was ever caused in this country, even by the plague, and it was much more sudden, as the greater number of cases terminated in a few hours. </a:t>
            </a:r>
          </a:p>
          <a:p>
            <a:pPr marL="457200" lvl="1" indent="0">
              <a:buNone/>
            </a:pPr>
            <a:endParaRPr lang="en-US" i="1" dirty="0" smtClean="0"/>
          </a:p>
          <a:p>
            <a:pPr marL="0" indent="0">
              <a:buNone/>
            </a:pPr>
            <a:r>
              <a:rPr lang="en-US" i="1" dirty="0" smtClean="0"/>
              <a:t>- </a:t>
            </a:r>
            <a:r>
              <a:rPr lang="en-US" dirty="0" smtClean="0"/>
              <a:t>John Snow, </a:t>
            </a:r>
            <a:r>
              <a:rPr lang="en-US" i="1" dirty="0" smtClean="0"/>
              <a:t>On the mode of communication of cholera</a:t>
            </a:r>
            <a:r>
              <a:rPr lang="en-US" dirty="0" smtClean="0"/>
              <a:t>, 1854. </a:t>
            </a:r>
            <a:endParaRPr lang="en-US" i="1" dirty="0"/>
          </a:p>
        </p:txBody>
      </p:sp>
    </p:spTree>
    <p:extLst>
      <p:ext uri="{BB962C8B-B14F-4D97-AF65-F5344CB8AC3E}">
        <p14:creationId xmlns:p14="http://schemas.microsoft.com/office/powerpoint/2010/main" val="401076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The Map</a:t>
            </a:r>
            <a:endParaRPr lang="en-US"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2333906" y="1825625"/>
            <a:ext cx="7524188" cy="4351338"/>
          </a:xfrm>
          <a:prstGeom prst="rect">
            <a:avLst/>
          </a:prstGeom>
        </p:spPr>
      </p:pic>
    </p:spTree>
    <p:extLst>
      <p:ext uri="{BB962C8B-B14F-4D97-AF65-F5344CB8AC3E}">
        <p14:creationId xmlns:p14="http://schemas.microsoft.com/office/powerpoint/2010/main" val="1551168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The Broad Street Pump</a:t>
            </a:r>
            <a:endParaRPr lang="en-US" dirty="0">
              <a:solidFill>
                <a:srgbClr val="0070C0"/>
              </a:solidFill>
            </a:endParaRPr>
          </a:p>
        </p:txBody>
      </p:sp>
      <p:sp>
        <p:nvSpPr>
          <p:cNvPr id="3" name="Content Placeholder 2"/>
          <p:cNvSpPr>
            <a:spLocks noGrp="1"/>
          </p:cNvSpPr>
          <p:nvPr>
            <p:ph idx="1"/>
          </p:nvPr>
        </p:nvSpPr>
        <p:spPr>
          <a:xfrm>
            <a:off x="438150" y="1690688"/>
            <a:ext cx="8408670" cy="4351338"/>
          </a:xfrm>
        </p:spPr>
        <p:txBody>
          <a:bodyPr>
            <a:normAutofit/>
          </a:bodyPr>
          <a:lstStyle/>
          <a:p>
            <a:pPr marL="457200" lvl="1" indent="0">
              <a:buNone/>
            </a:pPr>
            <a:r>
              <a:rPr lang="en-US" i="1" dirty="0" smtClean="0"/>
              <a:t>On proceeding to the spot, I found that nearly all the deaths had taken place within a short distance of the [Broad Street] pump. There were only ten deaths in houses situated decidedly nearer to another street-pump. In five of these cases the families of the deceased persons informed me that they always sent to the pump in Broad Street, as they preferred the water to that of the pumps which were nearer. In three other cases, the deceased were children who went to school near the pump in Broad Street. . . </a:t>
            </a:r>
          </a:p>
          <a:p>
            <a:pPr marL="457200" lvl="1" indent="0">
              <a:buNone/>
            </a:pPr>
            <a:endParaRPr lang="en-US" i="1" dirty="0"/>
          </a:p>
          <a:p>
            <a:pPr marL="457200" lvl="1" indent="0">
              <a:buNone/>
            </a:pPr>
            <a:r>
              <a:rPr lang="en-US" i="1" dirty="0" smtClean="0"/>
              <a:t>- </a:t>
            </a:r>
            <a:r>
              <a:rPr lang="en-US" dirty="0" smtClean="0"/>
              <a:t>John Snow, </a:t>
            </a:r>
            <a:r>
              <a:rPr lang="en-US" i="1" dirty="0" smtClean="0"/>
              <a:t>On the mode of communication of cholera</a:t>
            </a:r>
            <a:r>
              <a:rPr lang="en-US" dirty="0" smtClean="0"/>
              <a:t>, 1854. </a:t>
            </a:r>
            <a:endParaRPr lang="en-US" i="1" dirty="0"/>
          </a:p>
        </p:txBody>
      </p:sp>
      <p:pic>
        <p:nvPicPr>
          <p:cNvPr id="4" name="Picture 3"/>
          <p:cNvPicPr>
            <a:picLocks noChangeAspect="1"/>
          </p:cNvPicPr>
          <p:nvPr/>
        </p:nvPicPr>
        <p:blipFill>
          <a:blip r:embed="rId2"/>
          <a:stretch>
            <a:fillRect/>
          </a:stretch>
        </p:blipFill>
        <p:spPr>
          <a:xfrm>
            <a:off x="8979217" y="1893570"/>
            <a:ext cx="2486025" cy="3276600"/>
          </a:xfrm>
          <a:prstGeom prst="rect">
            <a:avLst/>
          </a:prstGeom>
        </p:spPr>
      </p:pic>
    </p:spTree>
    <p:extLst>
      <p:ext uri="{BB962C8B-B14F-4D97-AF65-F5344CB8AC3E}">
        <p14:creationId xmlns:p14="http://schemas.microsoft.com/office/powerpoint/2010/main" val="2336092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Epidemiology and Statistics</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Snow uses simple statistics to confirm the role of impure water.</a:t>
            </a:r>
            <a:endParaRPr lang="en-US" dirty="0"/>
          </a:p>
        </p:txBody>
      </p:sp>
      <p:pic>
        <p:nvPicPr>
          <p:cNvPr id="4" name="Picture 3"/>
          <p:cNvPicPr>
            <a:picLocks noChangeAspect="1"/>
          </p:cNvPicPr>
          <p:nvPr/>
        </p:nvPicPr>
        <p:blipFill>
          <a:blip r:embed="rId2"/>
          <a:stretch>
            <a:fillRect/>
          </a:stretch>
        </p:blipFill>
        <p:spPr>
          <a:xfrm>
            <a:off x="2049780" y="2455545"/>
            <a:ext cx="7200900" cy="3524250"/>
          </a:xfrm>
          <a:prstGeom prst="rect">
            <a:avLst/>
          </a:prstGeom>
        </p:spPr>
      </p:pic>
    </p:spTree>
    <p:extLst>
      <p:ext uri="{BB962C8B-B14F-4D97-AF65-F5344CB8AC3E}">
        <p14:creationId xmlns:p14="http://schemas.microsoft.com/office/powerpoint/2010/main" val="751685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The orbit of Mars</a:t>
            </a:r>
            <a:r>
              <a:rPr lang="en-US" dirty="0" smtClean="0"/>
              <a:t>	</a:t>
            </a:r>
            <a:endParaRPr lang="en-US" dirty="0"/>
          </a:p>
        </p:txBody>
      </p:sp>
      <p:sp>
        <p:nvSpPr>
          <p:cNvPr id="3" name="Content Placeholder 2"/>
          <p:cNvSpPr>
            <a:spLocks noGrp="1"/>
          </p:cNvSpPr>
          <p:nvPr>
            <p:ph idx="1"/>
          </p:nvPr>
        </p:nvSpPr>
        <p:spPr/>
        <p:txBody>
          <a:bodyPr/>
          <a:lstStyle/>
          <a:p>
            <a:r>
              <a:rPr lang="en-US" dirty="0" smtClean="0"/>
              <a:t>Suppose you are a person from ancient Greece, observing the night sky throughout the year.</a:t>
            </a:r>
          </a:p>
          <a:p>
            <a:pPr lvl="1"/>
            <a:r>
              <a:rPr lang="en-US" dirty="0" smtClean="0"/>
              <a:t>In general, the </a:t>
            </a:r>
            <a:r>
              <a:rPr lang="en-US" dirty="0" smtClean="0">
                <a:solidFill>
                  <a:srgbClr val="0070C0"/>
                </a:solidFill>
              </a:rPr>
              <a:t>stars</a:t>
            </a:r>
            <a:r>
              <a:rPr lang="en-US" dirty="0" smtClean="0"/>
              <a:t> are all moving in unison, as if they were attached to a big sphere that surrounds the Earth.</a:t>
            </a:r>
          </a:p>
          <a:p>
            <a:pPr marL="457200" lvl="1" indent="0">
              <a:buNone/>
            </a:pPr>
            <a:endParaRPr lang="en-US" dirty="0" smtClean="0"/>
          </a:p>
          <a:p>
            <a:pPr lvl="1"/>
            <a:r>
              <a:rPr lang="en-US" dirty="0" smtClean="0"/>
              <a:t>The </a:t>
            </a:r>
            <a:r>
              <a:rPr lang="en-US" dirty="0" smtClean="0">
                <a:solidFill>
                  <a:srgbClr val="0070C0"/>
                </a:solidFill>
              </a:rPr>
              <a:t>Sun</a:t>
            </a:r>
            <a:r>
              <a:rPr lang="en-US" dirty="0" smtClean="0"/>
              <a:t> and the </a:t>
            </a:r>
            <a:r>
              <a:rPr lang="en-US" dirty="0" smtClean="0">
                <a:solidFill>
                  <a:srgbClr val="0070C0"/>
                </a:solidFill>
              </a:rPr>
              <a:t>Moon</a:t>
            </a:r>
            <a:r>
              <a:rPr lang="en-US" dirty="0" smtClean="0"/>
              <a:t> are following nice trajectories relative to the stars. You could imagine that they were attached to spheres as well.</a:t>
            </a:r>
          </a:p>
          <a:p>
            <a:pPr marL="457200" lvl="1" indent="0">
              <a:buNone/>
            </a:pPr>
            <a:endParaRPr lang="en-US" dirty="0" smtClean="0"/>
          </a:p>
          <a:p>
            <a:pPr lvl="1"/>
            <a:r>
              <a:rPr lang="en-US" dirty="0" smtClean="0"/>
              <a:t>But the motion of the planets is pretty bizarre.</a:t>
            </a:r>
          </a:p>
          <a:p>
            <a:pPr lvl="2"/>
            <a:r>
              <a:rPr lang="en-US" dirty="0" smtClean="0">
                <a:solidFill>
                  <a:srgbClr val="0070C0"/>
                </a:solidFill>
              </a:rPr>
              <a:t>Mercury</a:t>
            </a:r>
            <a:r>
              <a:rPr lang="en-US" dirty="0" smtClean="0"/>
              <a:t> and </a:t>
            </a:r>
            <a:r>
              <a:rPr lang="en-US" dirty="0" smtClean="0">
                <a:solidFill>
                  <a:srgbClr val="0070C0"/>
                </a:solidFill>
              </a:rPr>
              <a:t>Venus</a:t>
            </a:r>
            <a:r>
              <a:rPr lang="en-US" dirty="0" smtClean="0"/>
              <a:t> never go very far away from the </a:t>
            </a:r>
            <a:r>
              <a:rPr lang="en-US" dirty="0" smtClean="0">
                <a:solidFill>
                  <a:srgbClr val="0070C0"/>
                </a:solidFill>
              </a:rPr>
              <a:t>Sun</a:t>
            </a:r>
          </a:p>
          <a:p>
            <a:pPr lvl="2"/>
            <a:r>
              <a:rPr lang="en-US" dirty="0" smtClean="0">
                <a:solidFill>
                  <a:srgbClr val="0070C0"/>
                </a:solidFill>
              </a:rPr>
              <a:t>Mars</a:t>
            </a:r>
            <a:r>
              <a:rPr lang="en-US" dirty="0" smtClean="0"/>
              <a:t>, </a:t>
            </a:r>
            <a:r>
              <a:rPr lang="en-US" dirty="0" smtClean="0">
                <a:solidFill>
                  <a:srgbClr val="0070C0"/>
                </a:solidFill>
              </a:rPr>
              <a:t>Jupiter</a:t>
            </a:r>
            <a:r>
              <a:rPr lang="en-US" dirty="0" smtClean="0"/>
              <a:t> and </a:t>
            </a:r>
            <a:r>
              <a:rPr lang="en-US" dirty="0" smtClean="0">
                <a:solidFill>
                  <a:srgbClr val="0070C0"/>
                </a:solidFill>
              </a:rPr>
              <a:t>Saturn</a:t>
            </a:r>
            <a:r>
              <a:rPr lang="en-US" dirty="0" smtClean="0"/>
              <a:t> follow very strange trajectories indeed.</a:t>
            </a:r>
            <a:endParaRPr lang="en-US" dirty="0"/>
          </a:p>
        </p:txBody>
      </p:sp>
    </p:spTree>
    <p:extLst>
      <p:ext uri="{BB962C8B-B14F-4D97-AF65-F5344CB8AC3E}">
        <p14:creationId xmlns:p14="http://schemas.microsoft.com/office/powerpoint/2010/main" val="4045067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Epidemiology and Statistics</a:t>
            </a:r>
            <a:endParaRPr lang="en-US" dirty="0">
              <a:solidFill>
                <a:srgbClr val="0070C0"/>
              </a:solidFill>
            </a:endParaRPr>
          </a:p>
        </p:txBody>
      </p:sp>
      <p:sp>
        <p:nvSpPr>
          <p:cNvPr id="3" name="Content Placeholder 2"/>
          <p:cNvSpPr>
            <a:spLocks noGrp="1"/>
          </p:cNvSpPr>
          <p:nvPr>
            <p:ph idx="1"/>
          </p:nvPr>
        </p:nvSpPr>
        <p:spPr>
          <a:xfrm>
            <a:off x="849630" y="1859915"/>
            <a:ext cx="10515600" cy="4351338"/>
          </a:xfrm>
        </p:spPr>
        <p:txBody>
          <a:bodyPr/>
          <a:lstStyle/>
          <a:p>
            <a:r>
              <a:rPr lang="en-US" dirty="0" smtClean="0"/>
              <a:t>Snow uses simple statistics to invalidate competing hypotheses</a:t>
            </a:r>
          </a:p>
          <a:p>
            <a:endParaRPr lang="en-US" dirty="0" smtClean="0"/>
          </a:p>
          <a:p>
            <a:endParaRPr lang="en-US" dirty="0"/>
          </a:p>
          <a:p>
            <a:endParaRPr lang="en-US" dirty="0" smtClean="0"/>
          </a:p>
          <a:p>
            <a:endParaRPr lang="en-US" dirty="0"/>
          </a:p>
          <a:p>
            <a:r>
              <a:rPr lang="en-US" dirty="0" smtClean="0"/>
              <a:t>If cholera was propagated by effluvia from sick people, then:</a:t>
            </a:r>
          </a:p>
          <a:p>
            <a:pPr lvl="1"/>
            <a:r>
              <a:rPr lang="en-US" dirty="0" smtClean="0"/>
              <a:t>Why are physicians less affected than their patients?</a:t>
            </a:r>
          </a:p>
          <a:p>
            <a:pPr lvl="1"/>
            <a:r>
              <a:rPr lang="en-US" dirty="0" smtClean="0"/>
              <a:t>Why are men servants less affected than their masters?</a:t>
            </a:r>
          </a:p>
          <a:p>
            <a:pPr lvl="1"/>
            <a:r>
              <a:rPr lang="en-US" dirty="0" smtClean="0"/>
              <a:t>Why are master brewers virtually immune?</a:t>
            </a:r>
          </a:p>
        </p:txBody>
      </p:sp>
      <p:pic>
        <p:nvPicPr>
          <p:cNvPr id="4" name="Picture 3"/>
          <p:cNvPicPr>
            <a:picLocks noChangeAspect="1"/>
          </p:cNvPicPr>
          <p:nvPr/>
        </p:nvPicPr>
        <p:blipFill>
          <a:blip r:embed="rId2"/>
          <a:stretch>
            <a:fillRect/>
          </a:stretch>
        </p:blipFill>
        <p:spPr>
          <a:xfrm>
            <a:off x="3100387" y="2386012"/>
            <a:ext cx="5991225" cy="2085975"/>
          </a:xfrm>
          <a:prstGeom prst="rect">
            <a:avLst/>
          </a:prstGeom>
        </p:spPr>
      </p:pic>
    </p:spTree>
    <p:extLst>
      <p:ext uri="{BB962C8B-B14F-4D97-AF65-F5344CB8AC3E}">
        <p14:creationId xmlns:p14="http://schemas.microsoft.com/office/powerpoint/2010/main" val="52257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2: Epilogue</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74470"/>
                <a:ext cx="10515600" cy="4702493"/>
              </a:xfrm>
            </p:spPr>
            <p:txBody>
              <a:bodyPr>
                <a:normAutofit fontScale="85000" lnSpcReduction="20000"/>
              </a:bodyPr>
              <a:lstStyle/>
              <a:p>
                <a:pPr marL="0" indent="0">
                  <a:buNone/>
                </a:pPr>
                <a:r>
                  <a:rPr lang="en-US" dirty="0" smtClean="0"/>
                  <a:t>This is again an example of the scientific method. </a:t>
                </a:r>
              </a:p>
              <a:p>
                <a:pPr marL="0" indent="0">
                  <a:buNone/>
                </a:pPr>
                <a:r>
                  <a:rPr lang="en-US" dirty="0" smtClean="0"/>
                  <a:t>But there are important differences:</a:t>
                </a:r>
              </a:p>
              <a:p>
                <a:r>
                  <a:rPr lang="en-US" b="1" dirty="0" smtClean="0">
                    <a:solidFill>
                      <a:srgbClr val="0070C0"/>
                    </a:solidFill>
                  </a:rPr>
                  <a:t>Causality</a:t>
                </a:r>
                <a:r>
                  <a:rPr lang="en-US" dirty="0" smtClean="0"/>
                  <a:t>: prediction versus intervention.</a:t>
                </a:r>
              </a:p>
              <a:p>
                <a:pPr lvl="1"/>
                <a:r>
                  <a:rPr lang="en-US" i="1" dirty="0" smtClean="0"/>
                  <a:t>What happens if we shut off the Broad St. pump?</a:t>
                </a:r>
              </a:p>
              <a:p>
                <a:pPr lvl="1"/>
                <a:r>
                  <a:rPr lang="en-US" i="1" dirty="0" smtClean="0"/>
                  <a:t>What happens if we ensure that everyone gets clean water?</a:t>
                </a:r>
              </a:p>
              <a:p>
                <a:pPr marL="457200" lvl="1" indent="0">
                  <a:buNone/>
                </a:pPr>
                <a:r>
                  <a:rPr lang="en-US" dirty="0" smtClean="0"/>
                  <a:t>Nothing in John Snow’s data tells us that directly.</a:t>
                </a:r>
              </a:p>
              <a:p>
                <a:pPr marL="457200" lvl="1" indent="0">
                  <a:buNone/>
                </a:pPr>
                <a:r>
                  <a:rPr lang="en-US" dirty="0" smtClean="0"/>
                  <a:t>Only randomized experiments could tell.</a:t>
                </a:r>
              </a:p>
              <a:p>
                <a:r>
                  <a:rPr lang="en-US" b="1" dirty="0" smtClean="0">
                    <a:solidFill>
                      <a:srgbClr val="0070C0"/>
                    </a:solidFill>
                  </a:rPr>
                  <a:t>Noise and Calculus</a:t>
                </a:r>
                <a:r>
                  <a:rPr lang="en-US" dirty="0" smtClean="0"/>
                  <a:t>: </a:t>
                </a:r>
                <a14:m>
                  <m:oMath xmlns:m="http://schemas.openxmlformats.org/officeDocument/2006/math">
                    <m:r>
                      <a:rPr lang="en-US" b="0" i="1" smtClean="0">
                        <a:solidFill>
                          <a:srgbClr val="0070C0"/>
                        </a:solidFill>
                        <a:latin typeface="Cambria Math" panose="02040503050406030204" pitchFamily="18" charset="0"/>
                      </a:rPr>
                      <m:t>𝐴</m:t>
                    </m:r>
                    <m:r>
                      <a:rPr lang="en-US" b="0" i="1" smtClean="0">
                        <a:solidFill>
                          <a:srgbClr val="0070C0"/>
                        </a:solidFill>
                        <a:latin typeface="Cambria Math" panose="02040503050406030204" pitchFamily="18" charset="0"/>
                      </a:rPr>
                      <m:t> </m:t>
                    </m:r>
                    <m:groupChr>
                      <m:groupChrPr>
                        <m:chr m:val="⇒"/>
                        <m:pos m:val="top"/>
                        <m:ctrlPr>
                          <a:rPr lang="en-US" b="0" i="1" smtClean="0">
                            <a:solidFill>
                              <a:srgbClr val="0070C0"/>
                            </a:solidFill>
                            <a:latin typeface="Cambria Math" panose="02040503050406030204" pitchFamily="18" charset="0"/>
                          </a:rPr>
                        </m:ctrlPr>
                      </m:groupChrPr>
                      <m:e/>
                    </m:groupChr>
                    <m:r>
                      <a:rPr lang="en-US" b="0" i="1" smtClean="0">
                        <a:solidFill>
                          <a:srgbClr val="0070C0"/>
                        </a:solidFill>
                        <a:latin typeface="Cambria Math" panose="02040503050406030204" pitchFamily="18" charset="0"/>
                      </a:rPr>
                      <m:t>𝐵</m:t>
                    </m:r>
                    <m:r>
                      <a:rPr lang="en-US" b="0" i="0" smtClean="0">
                        <a:solidFill>
                          <a:srgbClr val="0070C0"/>
                        </a:solidFill>
                        <a:latin typeface="Cambria Math" panose="02040503050406030204" pitchFamily="18" charset="0"/>
                      </a:rPr>
                      <m:t> </m:t>
                    </m:r>
                  </m:oMath>
                </a14:m>
                <a:r>
                  <a:rPr lang="en-US" b="0" dirty="0" smtClean="0"/>
                  <a:t>does not mean </a:t>
                </a:r>
                <a14:m>
                  <m:oMath xmlns:m="http://schemas.openxmlformats.org/officeDocument/2006/math">
                    <m:r>
                      <a:rPr lang="en-US" b="0" i="1" smtClean="0">
                        <a:solidFill>
                          <a:srgbClr val="0070C0"/>
                        </a:solidFill>
                        <a:latin typeface="Cambria Math" panose="02040503050406030204" pitchFamily="18" charset="0"/>
                      </a:rPr>
                      <m:t>𝑎𝑙𝑚𝑜𝑠𝑡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𝐴</m:t>
                    </m:r>
                    <m:r>
                      <a:rPr lang="en-US" b="0" i="1" smtClean="0">
                        <a:solidFill>
                          <a:srgbClr val="0070C0"/>
                        </a:solidFill>
                        <a:latin typeface="Cambria Math" panose="02040503050406030204" pitchFamily="18" charset="0"/>
                      </a:rPr>
                      <m:t> </m:t>
                    </m:r>
                    <m:groupChr>
                      <m:groupChrPr>
                        <m:chr m:val="⇒"/>
                        <m:pos m:val="top"/>
                        <m:ctrlPr>
                          <a:rPr lang="en-US" b="0" i="1" smtClean="0">
                            <a:solidFill>
                              <a:srgbClr val="0070C0"/>
                            </a:solidFill>
                            <a:latin typeface="Cambria Math" panose="02040503050406030204" pitchFamily="18" charset="0"/>
                          </a:rPr>
                        </m:ctrlPr>
                      </m:groupChrPr>
                      <m:e/>
                    </m:groupChr>
                    <m:r>
                      <a:rPr lang="en-US" b="0" i="1" smtClean="0">
                        <a:solidFill>
                          <a:srgbClr val="0070C0"/>
                        </a:solidFill>
                        <a:latin typeface="Cambria Math" panose="02040503050406030204" pitchFamily="18" charset="0"/>
                      </a:rPr>
                      <m:t>𝑎𝑙𝑚𝑜𝑠𝑡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𝐵</m:t>
                    </m:r>
                  </m:oMath>
                </a14:m>
                <a:endParaRPr lang="en-US" b="0" dirty="0" smtClean="0">
                  <a:solidFill>
                    <a:srgbClr val="0070C0"/>
                  </a:solidFill>
                </a:endParaRPr>
              </a:p>
              <a:p>
                <a:pPr lvl="1"/>
                <a:r>
                  <a:rPr lang="en-US" b="0" dirty="0" smtClean="0"/>
                  <a:t>Kepler’s orbits are very accurate. </a:t>
                </a:r>
                <a:endParaRPr lang="en-US" dirty="0"/>
              </a:p>
              <a:p>
                <a:pPr marL="457200" lvl="1" indent="0">
                  <a:buNone/>
                </a:pPr>
                <a:r>
                  <a:rPr lang="en-US" dirty="0" smtClean="0"/>
                  <a:t>	</a:t>
                </a:r>
                <a:r>
                  <a:rPr lang="en-US" dirty="0" smtClean="0">
                    <a:solidFill>
                      <a:srgbClr val="0070C0"/>
                    </a:solidFill>
                  </a:rPr>
                  <a:t>We were able to use calculus to answer </a:t>
                </a:r>
                <a:r>
                  <a:rPr lang="en-US" i="1" dirty="0" smtClean="0">
                    <a:solidFill>
                      <a:srgbClr val="0070C0"/>
                    </a:solidFill>
                  </a:rPr>
                  <a:t>new</a:t>
                </a:r>
                <a:r>
                  <a:rPr lang="en-US" dirty="0" smtClean="0">
                    <a:solidFill>
                      <a:srgbClr val="0070C0"/>
                    </a:solidFill>
                  </a:rPr>
                  <a:t> questions</a:t>
                </a:r>
                <a:r>
                  <a:rPr lang="en-US" dirty="0" smtClean="0"/>
                  <a:t>.</a:t>
                </a:r>
              </a:p>
              <a:p>
                <a:pPr marL="457200" lvl="1" indent="0">
                  <a:buNone/>
                </a:pPr>
                <a:r>
                  <a:rPr lang="en-US" dirty="0" smtClean="0"/>
                  <a:t>	For instance, predicting eclipses and trajectories of planets. </a:t>
                </a:r>
              </a:p>
              <a:p>
                <a:pPr lvl="1"/>
                <a:r>
                  <a:rPr lang="en-US" dirty="0" smtClean="0"/>
                  <a:t>Simply counting the odds to get cholera ignores many other factors</a:t>
                </a:r>
              </a:p>
              <a:p>
                <a:pPr marL="457200" lvl="1" indent="0">
                  <a:buNone/>
                </a:pPr>
                <a:r>
                  <a:rPr lang="en-US" dirty="0" smtClean="0"/>
                  <a:t>	Noise accumulates quickly, which means that calculations have large error bars.</a:t>
                </a:r>
              </a:p>
              <a:p>
                <a:pPr marL="457200" lvl="1" indent="0">
                  <a:buNone/>
                </a:pPr>
                <a:r>
                  <a:rPr lang="en-US" dirty="0" smtClean="0"/>
                  <a:t>	We need </a:t>
                </a:r>
                <a:r>
                  <a:rPr lang="en-US" i="1" dirty="0" smtClean="0">
                    <a:solidFill>
                      <a:srgbClr val="0070C0"/>
                    </a:solidFill>
                  </a:rPr>
                  <a:t>direct evidence from the data to answer new questions</a:t>
                </a:r>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74470"/>
                <a:ext cx="10515600" cy="4702493"/>
              </a:xfrm>
              <a:blipFill rotWithShape="0">
                <a:blip r:embed="rId2"/>
                <a:stretch>
                  <a:fillRect l="-928" t="-2983"/>
                </a:stretch>
              </a:blipFill>
            </p:spPr>
            <p:txBody>
              <a:bodyPr/>
              <a:lstStyle/>
              <a:p>
                <a:r>
                  <a:rPr lang="en-US">
                    <a:noFill/>
                  </a:rPr>
                  <a:t> </a:t>
                </a:r>
              </a:p>
            </p:txBody>
          </p:sp>
        </mc:Fallback>
      </mc:AlternateContent>
    </p:spTree>
    <p:extLst>
      <p:ext uri="{BB962C8B-B14F-4D97-AF65-F5344CB8AC3E}">
        <p14:creationId xmlns:p14="http://schemas.microsoft.com/office/powerpoint/2010/main" val="2660439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Why are these stories relevant?</a:t>
            </a:r>
            <a:endParaRPr lang="en-US" dirty="0">
              <a:solidFill>
                <a:srgbClr val="0070C0"/>
              </a:solidFill>
            </a:endParaRPr>
          </a:p>
        </p:txBody>
      </p:sp>
      <p:sp>
        <p:nvSpPr>
          <p:cNvPr id="3" name="Content Placeholder 2"/>
          <p:cNvSpPr>
            <a:spLocks noGrp="1"/>
          </p:cNvSpPr>
          <p:nvPr>
            <p:ph idx="1"/>
          </p:nvPr>
        </p:nvSpPr>
        <p:spPr/>
        <p:txBody>
          <a:bodyPr/>
          <a:lstStyle/>
          <a:p>
            <a:endParaRPr lang="en-US" dirty="0" smtClean="0"/>
          </a:p>
          <a:p>
            <a:r>
              <a:rPr lang="en-US" dirty="0" smtClean="0"/>
              <a:t>Fundamental problem is one of needing to think thru the data, and figure out how to apply the scientific method rigorously.</a:t>
            </a:r>
          </a:p>
          <a:p>
            <a:pPr marL="0" indent="0">
              <a:buNone/>
            </a:pPr>
            <a:endParaRPr lang="en-US" dirty="0" smtClean="0"/>
          </a:p>
          <a:p>
            <a:r>
              <a:rPr lang="en-US" dirty="0" smtClean="0"/>
              <a:t>Computers do not change the problems, they change the scale of the problems.</a:t>
            </a:r>
          </a:p>
          <a:p>
            <a:pPr marL="0" indent="0">
              <a:buNone/>
            </a:pPr>
            <a:r>
              <a:rPr lang="en-US" b="1" i="1" dirty="0" smtClean="0">
                <a:solidFill>
                  <a:srgbClr val="0070C0"/>
                </a:solidFill>
              </a:rPr>
              <a:t>but</a:t>
            </a:r>
          </a:p>
          <a:p>
            <a:r>
              <a:rPr lang="en-US" dirty="0" smtClean="0"/>
              <a:t>What is a minor problem with small scale data can turn into a formidable problem with large scale data.</a:t>
            </a:r>
            <a:endParaRPr lang="en-US" dirty="0"/>
          </a:p>
        </p:txBody>
      </p:sp>
    </p:spTree>
    <p:extLst>
      <p:ext uri="{BB962C8B-B14F-4D97-AF65-F5344CB8AC3E}">
        <p14:creationId xmlns:p14="http://schemas.microsoft.com/office/powerpoint/2010/main" val="2068380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The Course</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Goals:</a:t>
            </a:r>
          </a:p>
          <a:p>
            <a:pPr lvl="1"/>
            <a:r>
              <a:rPr lang="en-US" dirty="0" smtClean="0"/>
              <a:t>Learn selected theoretical tools</a:t>
            </a:r>
          </a:p>
          <a:p>
            <a:pPr lvl="1"/>
            <a:r>
              <a:rPr lang="en-US" dirty="0" smtClean="0"/>
              <a:t>Learn selected practical approaches</a:t>
            </a:r>
          </a:p>
          <a:p>
            <a:pPr lvl="1"/>
            <a:r>
              <a:rPr lang="en-US" dirty="0" smtClean="0"/>
              <a:t>Acquire experience with several kinds of data</a:t>
            </a:r>
          </a:p>
          <a:p>
            <a:pPr lvl="1"/>
            <a:r>
              <a:rPr lang="en-US" dirty="0" smtClean="0"/>
              <a:t>Acquire the right attitude.</a:t>
            </a:r>
          </a:p>
          <a:p>
            <a:r>
              <a:rPr lang="en-US" dirty="0" smtClean="0"/>
              <a:t>Topics</a:t>
            </a:r>
          </a:p>
          <a:p>
            <a:pPr marL="457200" lvl="1" indent="0">
              <a:buNone/>
            </a:pPr>
            <a:r>
              <a:rPr lang="en-US" dirty="0" smtClean="0"/>
              <a:t>Classification, Clustering, Statistics,</a:t>
            </a:r>
          </a:p>
          <a:p>
            <a:pPr marL="457200" lvl="1" indent="0">
              <a:buNone/>
            </a:pPr>
            <a:r>
              <a:rPr lang="en-US" dirty="0" smtClean="0"/>
              <a:t>Exploratory methods, Applications…</a:t>
            </a:r>
            <a:endParaRPr lang="en-US" dirty="0"/>
          </a:p>
        </p:txBody>
      </p:sp>
    </p:spTree>
    <p:extLst>
      <p:ext uri="{BB962C8B-B14F-4D97-AF65-F5344CB8AC3E}">
        <p14:creationId xmlns:p14="http://schemas.microsoft.com/office/powerpoint/2010/main" val="3119288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Part 2: Simple Linear Models</a:t>
            </a:r>
            <a:endParaRPr lang="en-US" dirty="0"/>
          </a:p>
        </p:txBody>
      </p:sp>
      <p:sp>
        <p:nvSpPr>
          <p:cNvPr id="7" name="Subtitle 6"/>
          <p:cNvSpPr>
            <a:spLocks noGrp="1"/>
          </p:cNvSpPr>
          <p:nvPr>
            <p:ph type="subTitle" idx="1"/>
          </p:nvPr>
        </p:nvSpPr>
        <p:spPr/>
        <p:txBody>
          <a:bodyPr/>
          <a:lstStyle/>
          <a:p>
            <a:r>
              <a:rPr lang="en-US" dirty="0" smtClean="0"/>
              <a:t>Linear Regression with </a:t>
            </a:r>
            <a:r>
              <a:rPr lang="en-US" dirty="0" err="1" smtClean="0"/>
              <a:t>numpy</a:t>
            </a:r>
            <a:endParaRPr lang="en-US" dirty="0"/>
          </a:p>
        </p:txBody>
      </p:sp>
    </p:spTree>
    <p:extLst>
      <p:ext uri="{BB962C8B-B14F-4D97-AF65-F5344CB8AC3E}">
        <p14:creationId xmlns:p14="http://schemas.microsoft.com/office/powerpoint/2010/main" val="2165858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Introduction</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70C0"/>
                </a:solidFill>
              </a:rPr>
              <a:t>Useful things</a:t>
            </a:r>
            <a:r>
              <a:rPr lang="en-US" dirty="0" smtClean="0"/>
              <a:t>:</a:t>
            </a:r>
          </a:p>
          <a:p>
            <a:pPr lvl="1"/>
            <a:r>
              <a:rPr lang="en-US" dirty="0" smtClean="0"/>
              <a:t>understanding probabilities</a:t>
            </a:r>
          </a:p>
          <a:p>
            <a:pPr lvl="1"/>
            <a:r>
              <a:rPr lang="en-US" dirty="0" smtClean="0"/>
              <a:t>understanding statistical learning theory</a:t>
            </a:r>
          </a:p>
          <a:p>
            <a:pPr lvl="1"/>
            <a:r>
              <a:rPr lang="en-US" dirty="0" smtClean="0"/>
              <a:t>knowing countless statistical procedures</a:t>
            </a:r>
          </a:p>
          <a:p>
            <a:pPr lvl="1"/>
            <a:r>
              <a:rPr lang="en-US" dirty="0" smtClean="0"/>
              <a:t>knowing countless machine learning algorithms</a:t>
            </a:r>
          </a:p>
          <a:p>
            <a:r>
              <a:rPr lang="en-US" b="1" dirty="0" smtClean="0">
                <a:solidFill>
                  <a:srgbClr val="FF0000"/>
                </a:solidFill>
              </a:rPr>
              <a:t>Essential things</a:t>
            </a:r>
            <a:r>
              <a:rPr lang="en-US" dirty="0" smtClean="0"/>
              <a:t>:</a:t>
            </a:r>
          </a:p>
          <a:p>
            <a:pPr lvl="1"/>
            <a:r>
              <a:rPr lang="en-US" dirty="0" smtClean="0"/>
              <a:t>applying common sense</a:t>
            </a:r>
          </a:p>
          <a:p>
            <a:pPr lvl="1"/>
            <a:r>
              <a:rPr lang="en-US" dirty="0" smtClean="0"/>
              <a:t>paying attention to details</a:t>
            </a:r>
          </a:p>
          <a:p>
            <a:pPr lvl="1"/>
            <a:r>
              <a:rPr lang="en-US" dirty="0" smtClean="0"/>
              <a:t>being able to setup experiments</a:t>
            </a:r>
          </a:p>
          <a:p>
            <a:pPr lvl="1"/>
            <a:r>
              <a:rPr lang="en-US" dirty="0" smtClean="0"/>
              <a:t>being able to measure the outcome of experiments</a:t>
            </a:r>
          </a:p>
          <a:p>
            <a:pPr lvl="1"/>
            <a:r>
              <a:rPr lang="en-US" dirty="0" smtClean="0"/>
              <a:t>being able to measure plenty of other things</a:t>
            </a:r>
          </a:p>
        </p:txBody>
      </p:sp>
    </p:spTree>
    <p:extLst>
      <p:ext uri="{BB962C8B-B14F-4D97-AF65-F5344CB8AC3E}">
        <p14:creationId xmlns:p14="http://schemas.microsoft.com/office/powerpoint/2010/main" val="426366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Connecting the dots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solidFill>
                      <a:srgbClr val="0070C0"/>
                    </a:solidFill>
                  </a:rPr>
                  <a:t>Question</a:t>
                </a:r>
                <a:r>
                  <a:rPr lang="en-US" dirty="0" smtClean="0"/>
                  <a:t>: Find </a:t>
                </a:r>
                <a14:m>
                  <m:oMath xmlns:m="http://schemas.openxmlformats.org/officeDocument/2006/math">
                    <m:r>
                      <a:rPr lang="en-US" b="0" i="1" smtClean="0">
                        <a:latin typeface="Cambria Math" panose="02040503050406030204" pitchFamily="18" charset="0"/>
                      </a:rPr>
                      <m:t>𝑦</m:t>
                    </m:r>
                  </m:oMath>
                </a14:m>
                <a:r>
                  <a:rPr lang="en-US" b="0" dirty="0" smtClean="0"/>
                  <a:t> given </a:t>
                </a:r>
                <a14:m>
                  <m:oMath xmlns:m="http://schemas.openxmlformats.org/officeDocument/2006/math">
                    <m:r>
                      <a:rPr lang="en-US" b="0" i="1" smtClean="0">
                        <a:latin typeface="Cambria Math" panose="02040503050406030204" pitchFamily="18" charset="0"/>
                      </a:rPr>
                      <m:t>𝑥</m:t>
                    </m:r>
                  </m:oMath>
                </a14:m>
                <a:r>
                  <a:rPr lang="en-US" b="0" dirty="0" smtClean="0"/>
                  <a:t>:</a:t>
                </a:r>
              </a:p>
              <a:p>
                <a:pPr marL="0" indent="0">
                  <a:buNone/>
                </a:pPr>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21340" y="2421948"/>
            <a:ext cx="1857375" cy="3676650"/>
          </a:xfrm>
          <a:prstGeom prst="rect">
            <a:avLst/>
          </a:prstGeom>
        </p:spPr>
      </p:pic>
    </p:spTree>
    <p:extLst>
      <p:ext uri="{BB962C8B-B14F-4D97-AF65-F5344CB8AC3E}">
        <p14:creationId xmlns:p14="http://schemas.microsoft.com/office/powerpoint/2010/main" val="4228407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Connecting the dots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838200" y="1527464"/>
                <a:ext cx="5181600" cy="4649499"/>
              </a:xfrm>
            </p:spPr>
            <p:txBody>
              <a:bodyPr/>
              <a:lstStyle/>
              <a:p>
                <a:pPr marL="0" indent="0">
                  <a:buNone/>
                </a:pPr>
                <a:r>
                  <a:rPr lang="en-US" dirty="0" smtClean="0">
                    <a:solidFill>
                      <a:srgbClr val="0070C0"/>
                    </a:solidFill>
                  </a:rPr>
                  <a:t>Question</a:t>
                </a:r>
                <a:r>
                  <a:rPr lang="en-US" dirty="0" smtClean="0"/>
                  <a:t>: Find </a:t>
                </a:r>
                <a14:m>
                  <m:oMath xmlns:m="http://schemas.openxmlformats.org/officeDocument/2006/math">
                    <m:r>
                      <a:rPr lang="en-US" b="0" i="1" smtClean="0">
                        <a:latin typeface="Cambria Math" panose="02040503050406030204" pitchFamily="18" charset="0"/>
                      </a:rPr>
                      <m:t>𝑦</m:t>
                    </m:r>
                  </m:oMath>
                </a14:m>
                <a:r>
                  <a:rPr lang="en-US" b="0" dirty="0" smtClean="0"/>
                  <a:t> given </a:t>
                </a:r>
                <a14:m>
                  <m:oMath xmlns:m="http://schemas.openxmlformats.org/officeDocument/2006/math">
                    <m:r>
                      <a:rPr lang="en-US" b="0" i="1" smtClean="0">
                        <a:latin typeface="Cambria Math" panose="02040503050406030204" pitchFamily="18" charset="0"/>
                      </a:rPr>
                      <m:t>𝑥</m:t>
                    </m:r>
                  </m:oMath>
                </a14:m>
                <a:r>
                  <a:rPr lang="en-US" b="0" dirty="0" smtClean="0"/>
                  <a: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838200" y="1527464"/>
                <a:ext cx="5181600" cy="4649499"/>
              </a:xfrm>
              <a:blipFill rotWithShape="0">
                <a:blip r:embed="rId2"/>
                <a:stretch>
                  <a:fillRect l="-2471" t="-2231"/>
                </a:stretch>
              </a:blipFill>
            </p:spPr>
            <p:txBody>
              <a:bodyPr/>
              <a:lstStyle/>
              <a:p>
                <a:r>
                  <a:rPr lang="en-US">
                    <a:noFill/>
                  </a:rPr>
                  <a:t> </a:t>
                </a:r>
              </a:p>
            </p:txBody>
          </p:sp>
        </mc:Fallback>
      </mc:AlternateContent>
      <p:sp>
        <p:nvSpPr>
          <p:cNvPr id="5" name="Content Placeholder 4"/>
          <p:cNvSpPr>
            <a:spLocks noGrp="1"/>
          </p:cNvSpPr>
          <p:nvPr>
            <p:ph sz="half" idx="2"/>
          </p:nvPr>
        </p:nvSpPr>
        <p:spPr>
          <a:xfrm>
            <a:off x="6172200" y="1527464"/>
            <a:ext cx="5181600" cy="4649499"/>
          </a:xfrm>
        </p:spPr>
        <p:txBody>
          <a:bodyPr/>
          <a:lstStyle/>
          <a:p>
            <a:pPr marL="0" indent="0">
              <a:buNone/>
            </a:pPr>
            <a:r>
              <a:rPr lang="en-US" dirty="0" smtClean="0">
                <a:solidFill>
                  <a:srgbClr val="0070C0"/>
                </a:solidFill>
              </a:rPr>
              <a:t>Answer: </a:t>
            </a:r>
            <a:r>
              <a:rPr lang="en-US" dirty="0" smtClean="0"/>
              <a:t>Connect the dots. Read the curve.</a:t>
            </a:r>
          </a:p>
          <a:p>
            <a:pPr marL="0" indent="0">
              <a:buNone/>
            </a:pPr>
            <a:endParaRPr lang="en-US" dirty="0">
              <a:solidFill>
                <a:srgbClr val="0070C0"/>
              </a:solidFill>
            </a:endParaRPr>
          </a:p>
        </p:txBody>
      </p:sp>
      <p:pic>
        <p:nvPicPr>
          <p:cNvPr id="4" name="Picture 3"/>
          <p:cNvPicPr>
            <a:picLocks noChangeAspect="1"/>
          </p:cNvPicPr>
          <p:nvPr/>
        </p:nvPicPr>
        <p:blipFill>
          <a:blip r:embed="rId3"/>
          <a:stretch>
            <a:fillRect/>
          </a:stretch>
        </p:blipFill>
        <p:spPr>
          <a:xfrm>
            <a:off x="1021340" y="2421948"/>
            <a:ext cx="1857375" cy="3676650"/>
          </a:xfrm>
          <a:prstGeom prst="rect">
            <a:avLst/>
          </a:prstGeom>
        </p:spPr>
      </p:pic>
      <p:pic>
        <p:nvPicPr>
          <p:cNvPr id="6" name="Picture 5"/>
          <p:cNvPicPr>
            <a:picLocks noChangeAspect="1"/>
          </p:cNvPicPr>
          <p:nvPr/>
        </p:nvPicPr>
        <p:blipFill>
          <a:blip r:embed="rId4"/>
          <a:stretch>
            <a:fillRect/>
          </a:stretch>
        </p:blipFill>
        <p:spPr>
          <a:xfrm>
            <a:off x="5679498" y="2327564"/>
            <a:ext cx="5467350" cy="4229100"/>
          </a:xfrm>
          <a:prstGeom prst="rect">
            <a:avLst/>
          </a:prstGeom>
        </p:spPr>
      </p:pic>
    </p:spTree>
    <p:extLst>
      <p:ext uri="{BB962C8B-B14F-4D97-AF65-F5344CB8AC3E}">
        <p14:creationId xmlns:p14="http://schemas.microsoft.com/office/powerpoint/2010/main" val="48132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8845"/>
          </a:xfrm>
        </p:spPr>
        <p:txBody>
          <a:bodyPr/>
          <a:lstStyle/>
          <a:p>
            <a:r>
              <a:rPr lang="en-US" dirty="0" smtClean="0">
                <a:solidFill>
                  <a:srgbClr val="0070C0"/>
                </a:solidFill>
              </a:rPr>
              <a:t>Connecting the dots, take two</a:t>
            </a:r>
            <a:endParaRPr lang="en-US" dirty="0">
              <a:solidFill>
                <a:srgbClr val="0070C0"/>
              </a:solidFill>
            </a:endParaRP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838200" y="1393970"/>
                <a:ext cx="10515600" cy="5214648"/>
              </a:xfrm>
            </p:spPr>
            <p:txBody>
              <a:bodyPr/>
              <a:lstStyle/>
              <a:p>
                <a:pPr marL="0" indent="0">
                  <a:buNone/>
                </a:pPr>
                <a:r>
                  <a:rPr lang="en-US" dirty="0" smtClean="0">
                    <a:solidFill>
                      <a:srgbClr val="0070C0"/>
                    </a:solidFill>
                  </a:rPr>
                  <a:t>Question</a:t>
                </a:r>
                <a:r>
                  <a:rPr lang="en-US" dirty="0" smtClean="0"/>
                  <a:t>: Find </a:t>
                </a:r>
                <a14:m>
                  <m:oMath xmlns:m="http://schemas.openxmlformats.org/officeDocument/2006/math">
                    <m:r>
                      <a:rPr lang="en-US" b="0" i="1" smtClean="0">
                        <a:latin typeface="Cambria Math" panose="02040503050406030204" pitchFamily="18" charset="0"/>
                      </a:rPr>
                      <m:t>𝑦</m:t>
                    </m:r>
                  </m:oMath>
                </a14:m>
                <a:r>
                  <a:rPr lang="en-US" b="0" dirty="0" smtClean="0"/>
                  <a:t> given </a:t>
                </a:r>
                <a14:m>
                  <m:oMath xmlns:m="http://schemas.openxmlformats.org/officeDocument/2006/math">
                    <m:r>
                      <a:rPr lang="en-US" b="0" i="1" smtClean="0">
                        <a:latin typeface="Cambria Math" panose="02040503050406030204" pitchFamily="18" charset="0"/>
                      </a:rPr>
                      <m:t>𝑥</m:t>
                    </m:r>
                  </m:oMath>
                </a14:m>
                <a:r>
                  <a:rPr lang="en-US" b="0" dirty="0" smtClean="0"/>
                  <a:t>:</a:t>
                </a:r>
              </a:p>
              <a:p>
                <a:pPr marL="0" indent="0">
                  <a:buNone/>
                </a:pPr>
                <a:endParaRPr lang="en-US" b="0"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solidFill>
                      <a:srgbClr val="0070C0"/>
                    </a:solidFill>
                  </a:rPr>
                  <a:t>Idea</a:t>
                </a:r>
                <a:r>
                  <a:rPr lang="en-US" dirty="0" smtClean="0"/>
                  <a:t>: (1) understand how we do the 2D case. (2) generalize!</a:t>
                </a:r>
                <a:endParaRPr lang="en-US" dirty="0"/>
              </a:p>
              <a:p>
                <a:pPr marL="0" indent="0">
                  <a:buNone/>
                </a:pPr>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838200" y="1393970"/>
                <a:ext cx="10515600" cy="5214648"/>
              </a:xfrm>
              <a:blipFill rotWithShape="0">
                <a:blip r:embed="rId2"/>
                <a:stretch>
                  <a:fillRect l="-1217" t="-1988" b="-702"/>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300162" y="1829088"/>
            <a:ext cx="9591675" cy="4067175"/>
          </a:xfrm>
          <a:prstGeom prst="rect">
            <a:avLst/>
          </a:prstGeom>
        </p:spPr>
      </p:pic>
    </p:spTree>
    <p:extLst>
      <p:ext uri="{BB962C8B-B14F-4D97-AF65-F5344CB8AC3E}">
        <p14:creationId xmlns:p14="http://schemas.microsoft.com/office/powerpoint/2010/main" val="155123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A Simple Linear Model</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indent="0">
                  <a:buNone/>
                </a:pPr>
                <a:r>
                  <a:rPr lang="en-US" dirty="0" smtClean="0"/>
                  <a:t>Polynomial: </a:t>
                </a:r>
                <a14:m>
                  <m:oMath xmlns:m="http://schemas.openxmlformats.org/officeDocument/2006/math">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2</m:t>
                        </m:r>
                      </m:sub>
                    </m:sSub>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𝑥</m:t>
                        </m:r>
                      </m:e>
                      <m:sup>
                        <m:r>
                          <a:rPr lang="en-US" b="0" i="1" smtClean="0">
                            <a:solidFill>
                              <a:srgbClr val="0070C0"/>
                            </a:solidFill>
                            <a:latin typeface="Cambria Math" panose="02040503050406030204" pitchFamily="18" charset="0"/>
                          </a:rPr>
                          <m:t>2</m:t>
                        </m:r>
                      </m:sup>
                    </m:sSup>
                    <m:r>
                      <a:rPr lang="en-US" b="0" i="1" smtClean="0">
                        <a:solidFill>
                          <a:srgbClr val="0070C0"/>
                        </a:solidFill>
                        <a:latin typeface="Cambria Math" panose="02040503050406030204" pitchFamily="18" charset="0"/>
                      </a:rPr>
                      <m:t>+ …+</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𝑛</m:t>
                        </m:r>
                      </m:sub>
                    </m:sSub>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𝑥</m:t>
                        </m:r>
                      </m:e>
                      <m:sup>
                        <m:r>
                          <a:rPr lang="en-US" b="0" i="1" smtClean="0">
                            <a:solidFill>
                              <a:srgbClr val="0070C0"/>
                            </a:solidFill>
                            <a:latin typeface="Cambria Math" panose="02040503050406030204" pitchFamily="18" charset="0"/>
                          </a:rPr>
                          <m:t>𝑛</m:t>
                        </m:r>
                      </m:sup>
                    </m:sSup>
                  </m:oMath>
                </a14:m>
                <a:endParaRPr lang="en-US" dirty="0" smtClean="0"/>
              </a:p>
              <a:p>
                <a:pPr marL="0" indent="0">
                  <a:buNone/>
                </a:pPr>
                <a:r>
                  <a:rPr lang="en-US" dirty="0" smtClean="0"/>
                  <a:t>Slight generalization: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 </m:t>
                      </m:r>
                      <m:groupChr>
                        <m:groupChrPr>
                          <m:chr m:val="→"/>
                          <m:pos m:val="top"/>
                          <m:ctrlPr>
                            <a:rPr lang="en-US" b="0" i="1" smtClean="0">
                              <a:solidFill>
                                <a:srgbClr val="0070C0"/>
                              </a:solidFill>
                              <a:latin typeface="Cambria Math" panose="02040503050406030204" pitchFamily="18" charset="0"/>
                            </a:rPr>
                          </m:ctrlPr>
                        </m:groupChrPr>
                        <m:e/>
                      </m:groupChr>
                      <m:r>
                        <a:rPr lang="en-US" b="0" i="1" smtClean="0">
                          <a:solidFill>
                            <a:srgbClr val="0070C0"/>
                          </a:solidFill>
                          <a:latin typeface="Cambria Math" panose="02040503050406030204" pitchFamily="18" charset="0"/>
                        </a:rPr>
                        <m:t> </m:t>
                      </m:r>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d>
                        <m:dPr>
                          <m:begChr m:val="["/>
                          <m:endChr m:val="]"/>
                          <m:ctrlPr>
                            <a:rPr lang="en-US" b="0" i="1" smtClean="0">
                              <a:solidFill>
                                <a:srgbClr val="0070C0"/>
                              </a:solidFill>
                              <a:latin typeface="Cambria Math" panose="02040503050406030204" pitchFamily="18" charset="0"/>
                            </a:rPr>
                          </m:ctrlPr>
                        </m:dPr>
                        <m:e>
                          <m:m>
                            <m:mPr>
                              <m:mcs>
                                <m:mc>
                                  <m:mcPr>
                                    <m:count m:val="1"/>
                                    <m:mcJc m:val="center"/>
                                  </m:mcPr>
                                </m:mc>
                              </m:mcs>
                              <m:ctrlPr>
                                <a:rPr lang="en-US" b="0" i="1" smtClean="0">
                                  <a:solidFill>
                                    <a:srgbClr val="0070C0"/>
                                  </a:solidFill>
                                  <a:latin typeface="Cambria Math" panose="02040503050406030204" pitchFamily="18" charset="0"/>
                                </a:rPr>
                              </m:ctrlPr>
                            </m:mP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0</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1</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r>
                              <m:e>
                                <m:m>
                                  <m:mPr>
                                    <m:mcs>
                                      <m:mc>
                                        <m:mcPr>
                                          <m:count m:val="1"/>
                                          <m:mcJc m:val="center"/>
                                        </m:mcPr>
                                      </m:mc>
                                    </m:mcs>
                                    <m:ctrlPr>
                                      <a:rPr lang="en-US" b="0"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m:t>
                                      </m:r>
                                    </m:e>
                                  </m:m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𝑛</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
                              </m:e>
                            </m:mr>
                          </m:m>
                        </m:e>
                      </m:d>
                      <m:groupChr>
                        <m:groupChrPr>
                          <m:chr m:val="→"/>
                          <m:pos m:val="top"/>
                          <m:ctrlPr>
                            <a:rPr lang="en-US" b="0" i="1" smtClean="0">
                              <a:solidFill>
                                <a:srgbClr val="0070C0"/>
                              </a:solidFill>
                              <a:latin typeface="Cambria Math" panose="02040503050406030204" pitchFamily="18" charset="0"/>
                            </a:rPr>
                          </m:ctrlPr>
                        </m:groupChrPr>
                        <m:e/>
                      </m:groupChr>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d>
                        <m:dPr>
                          <m:begChr m:val="["/>
                          <m:endChr m:val="]"/>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 </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 …, </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𝑛</m:t>
                              </m:r>
                            </m:sub>
                          </m:sSub>
                        </m:e>
                      </m:d>
                      <m:r>
                        <a:rPr lang="en-US" b="0" i="1" smtClean="0">
                          <a:solidFill>
                            <a:srgbClr val="0070C0"/>
                          </a:solidFill>
                          <a:latin typeface="Cambria Math" panose="02040503050406030204" pitchFamily="18" charset="0"/>
                          <a:ea typeface="Cambria Math" panose="02040503050406030204" pitchFamily="18" charset="0"/>
                        </a:rPr>
                        <m:t>×</m:t>
                      </m:r>
                      <m:d>
                        <m:dPr>
                          <m:begChr m:val="["/>
                          <m:endChr m:val="]"/>
                          <m:ctrlPr>
                            <a:rPr lang="en-US" b="0" i="1" smtClean="0">
                              <a:solidFill>
                                <a:srgbClr val="0070C0"/>
                              </a:solidFill>
                              <a:latin typeface="Cambria Math" panose="02040503050406030204" pitchFamily="18" charset="0"/>
                            </a:rPr>
                          </m:ctrlPr>
                        </m:dPr>
                        <m:e>
                          <m:m>
                            <m:mPr>
                              <m:mcs>
                                <m:mc>
                                  <m:mcPr>
                                    <m:count m:val="1"/>
                                    <m:mcJc m:val="center"/>
                                  </m:mcPr>
                                </m:mc>
                              </m:mcs>
                              <m:ctrlPr>
                                <a:rPr lang="en-US" b="0" i="1" smtClean="0">
                                  <a:solidFill>
                                    <a:srgbClr val="0070C0"/>
                                  </a:solidFill>
                                  <a:latin typeface="Cambria Math" panose="02040503050406030204" pitchFamily="18" charset="0"/>
                                </a:rPr>
                              </m:ctrlPr>
                            </m:mP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0</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1</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r>
                              <m:e>
                                <m:m>
                                  <m:mPr>
                                    <m:mcs>
                                      <m:mc>
                                        <m:mcPr>
                                          <m:count m:val="1"/>
                                          <m:mcJc m:val="center"/>
                                        </m:mcPr>
                                      </m:mc>
                                    </m:mcs>
                                    <m:ctrlPr>
                                      <a:rPr lang="en-US" b="0"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m:t>
                                      </m:r>
                                    </m:e>
                                  </m:mr>
                                  <m:m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𝑛</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e>
                                  </m:mr>
                                </m:m>
                              </m:e>
                            </m:mr>
                          </m:m>
                        </m:e>
                      </m:d>
                    </m:oMath>
                  </m:oMathPara>
                </a14:m>
                <a:endParaRPr lang="en-US" dirty="0" smtClean="0"/>
              </a:p>
              <a:p>
                <a:pPr marL="0" indent="0">
                  <a:buNone/>
                </a:pPr>
                <a:endParaRPr lang="en-US" dirty="0" smtClean="0"/>
              </a:p>
              <a:p>
                <a:pPr marL="0" indent="0">
                  <a:buNone/>
                </a:pPr>
                <a:r>
                  <a:rPr lang="en-US" dirty="0" smtClean="0"/>
                  <a:t>Equivalently: </a:t>
                </a:r>
                <a14:m>
                  <m:oMath xmlns:m="http://schemas.openxmlformats.org/officeDocument/2006/math">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𝜔</m:t>
                        </m:r>
                      </m:e>
                      <m:sup>
                        <m:r>
                          <a:rPr lang="en-US" b="0" i="1" smtClean="0">
                            <a:solidFill>
                              <a:srgbClr val="0070C0"/>
                            </a:solidFill>
                            <a:latin typeface="Cambria Math" panose="02040503050406030204" pitchFamily="18" charset="0"/>
                          </a:rPr>
                          <m:t>𝑇</m:t>
                        </m:r>
                      </m:sup>
                    </m:sSup>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oMath>
                </a14:m>
                <a:endParaRPr lang="en-US" b="0" dirty="0" smtClean="0"/>
              </a:p>
              <a:p>
                <a:pPr marL="0" indent="0">
                  <a:buNone/>
                </a:pPr>
                <a:r>
                  <a:rPr lang="en-US" dirty="0" smtClean="0"/>
                  <a:t>Let’s choose a basis </a:t>
                </a:r>
                <a14:m>
                  <m:oMath xmlns:m="http://schemas.openxmlformats.org/officeDocument/2006/math">
                    <m:r>
                      <m:rPr>
                        <m:sty m:val="p"/>
                      </m:rPr>
                      <a:rPr lang="en-US" b="0" i="0" smtClean="0">
                        <a:latin typeface="Cambria Math" panose="02040503050406030204" pitchFamily="18" charset="0"/>
                      </a:rPr>
                      <m:t>Φ</m:t>
                    </m:r>
                  </m:oMath>
                </a14:m>
                <a:r>
                  <a:rPr lang="en-US" dirty="0" smtClean="0"/>
                  <a:t> and use the data to determine </a:t>
                </a:r>
                <a14:m>
                  <m:oMath xmlns:m="http://schemas.openxmlformats.org/officeDocument/2006/math">
                    <m:r>
                      <a:rPr lang="en-US" b="0" i="1" smtClean="0">
                        <a:latin typeface="Cambria Math" panose="02040503050406030204" pitchFamily="18" charset="0"/>
                      </a:rPr>
                      <m:t>𝜔</m:t>
                    </m:r>
                  </m:oMath>
                </a14:m>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3081" b="-560"/>
                </a:stretch>
              </a:blipFill>
            </p:spPr>
            <p:txBody>
              <a:bodyPr/>
              <a:lstStyle/>
              <a:p>
                <a:r>
                  <a:rPr lang="en-US">
                    <a:noFill/>
                  </a:rPr>
                  <a:t> </a:t>
                </a:r>
              </a:p>
            </p:txBody>
          </p:sp>
        </mc:Fallback>
      </mc:AlternateContent>
    </p:spTree>
    <p:extLst>
      <p:ext uri="{BB962C8B-B14F-4D97-AF65-F5344CB8AC3E}">
        <p14:creationId xmlns:p14="http://schemas.microsoft.com/office/powerpoint/2010/main" val="217294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a:t>
            </a:r>
            <a:r>
              <a:rPr lang="en-US" dirty="0" err="1" smtClean="0">
                <a:solidFill>
                  <a:srgbClr val="0070C0"/>
                </a:solidFill>
              </a:rPr>
              <a:t>Retrogade</a:t>
            </a:r>
            <a:r>
              <a:rPr lang="en-US" dirty="0" smtClean="0">
                <a:solidFill>
                  <a:srgbClr val="0070C0"/>
                </a:solidFill>
              </a:rPr>
              <a:t> Motion</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solidFill>
                  <a:srgbClr val="0070C0"/>
                </a:solidFill>
              </a:rPr>
              <a:t>Mars</a:t>
            </a:r>
            <a:r>
              <a:rPr lang="en-US" dirty="0" smtClean="0"/>
              <a:t> moves in a very strange manner (</a:t>
            </a:r>
            <a:r>
              <a:rPr lang="en-US" dirty="0" smtClean="0">
                <a:solidFill>
                  <a:srgbClr val="0070C0"/>
                </a:solidFill>
              </a:rPr>
              <a:t>Jupiter</a:t>
            </a:r>
            <a:r>
              <a:rPr lang="en-US" dirty="0" smtClean="0"/>
              <a:t> and </a:t>
            </a:r>
            <a:r>
              <a:rPr lang="en-US" dirty="0" smtClean="0">
                <a:solidFill>
                  <a:srgbClr val="0070C0"/>
                </a:solidFill>
              </a:rPr>
              <a:t>Saturn</a:t>
            </a:r>
            <a:r>
              <a:rPr lang="en-US" dirty="0" smtClean="0"/>
              <a:t> do the same, but they take a lot longer to observe)</a:t>
            </a:r>
          </a:p>
          <a:p>
            <a:pPr marL="0" indent="0">
              <a:buNone/>
            </a:pPr>
            <a:endParaRPr lang="en-US" dirty="0"/>
          </a:p>
        </p:txBody>
      </p:sp>
      <p:pic>
        <p:nvPicPr>
          <p:cNvPr id="4" name="Picture 3"/>
          <p:cNvPicPr>
            <a:picLocks noChangeAspect="1"/>
          </p:cNvPicPr>
          <p:nvPr/>
        </p:nvPicPr>
        <p:blipFill>
          <a:blip r:embed="rId2"/>
          <a:stretch>
            <a:fillRect/>
          </a:stretch>
        </p:blipFill>
        <p:spPr>
          <a:xfrm>
            <a:off x="838200" y="3042371"/>
            <a:ext cx="8934450" cy="3952875"/>
          </a:xfrm>
          <a:prstGeom prst="rect">
            <a:avLst/>
          </a:prstGeom>
        </p:spPr>
      </p:pic>
    </p:spTree>
    <p:extLst>
      <p:ext uri="{BB962C8B-B14F-4D97-AF65-F5344CB8AC3E}">
        <p14:creationId xmlns:p14="http://schemas.microsoft.com/office/powerpoint/2010/main" val="4014751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Linear Least Squares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Input: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oMath>
                </a14:m>
                <a:endParaRPr lang="en-US" dirty="0" smtClean="0"/>
              </a:p>
              <a:p>
                <a:pPr marL="0" indent="0">
                  <a:buNone/>
                </a:pPr>
                <a:r>
                  <a:rPr lang="en-US" dirty="0" smtClean="0"/>
                  <a:t>Output: </a:t>
                </a:r>
                <a14:m>
                  <m:oMath xmlns:m="http://schemas.openxmlformats.org/officeDocument/2006/math">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𝜔</m:t>
                        </m:r>
                      </m:e>
                      <m:sup>
                        <m:r>
                          <a:rPr lang="en-US" b="0" i="1" smtClean="0">
                            <a:solidFill>
                              <a:srgbClr val="0070C0"/>
                            </a:solidFill>
                            <a:latin typeface="Cambria Math" panose="02040503050406030204" pitchFamily="18" charset="0"/>
                          </a:rPr>
                          <m:t>𝑇</m:t>
                        </m:r>
                      </m:sup>
                    </m:sSup>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oMath>
                </a14:m>
                <a:r>
                  <a:rPr lang="en-US" dirty="0" smtClean="0">
                    <a:solidFill>
                      <a:srgbClr val="0070C0"/>
                    </a:solidFill>
                  </a:rPr>
                  <a:t> </a:t>
                </a:r>
              </a:p>
              <a:p>
                <a:pPr marL="0" indent="0">
                  <a:buNone/>
                </a:pPr>
                <a:r>
                  <a:rPr lang="en-US" dirty="0" smtClean="0"/>
                  <a:t>Desired Output: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𝑖</m:t>
                        </m:r>
                      </m:sub>
                    </m:sSub>
                  </m:oMath>
                </a14:m>
                <a:endParaRPr lang="en-US" dirty="0" smtClean="0"/>
              </a:p>
              <a:p>
                <a:pPr marL="0" indent="0">
                  <a:buNone/>
                </a:pPr>
                <a:r>
                  <a:rPr lang="en-US" dirty="0" smtClean="0"/>
                  <a:t>Difference: </a:t>
                </a:r>
                <a14:m>
                  <m:oMath xmlns:m="http://schemas.openxmlformats.org/officeDocument/2006/math">
                    <m:sSup>
                      <m:sSupPr>
                        <m:ctrlPr>
                          <a:rPr lang="en-US" b="0" i="1" smtClean="0">
                            <a:solidFill>
                              <a:srgbClr val="0070C0"/>
                            </a:solidFill>
                            <a:latin typeface="Cambria Math" panose="02040503050406030204" pitchFamily="18" charset="0"/>
                          </a:rPr>
                        </m:ctrlPr>
                      </m:sSup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𝜔</m:t>
                        </m:r>
                      </m:e>
                      <m:sup>
                        <m:r>
                          <a:rPr lang="en-US" b="0" i="1" smtClean="0">
                            <a:solidFill>
                              <a:srgbClr val="0070C0"/>
                            </a:solidFill>
                            <a:latin typeface="Cambria Math" panose="02040503050406030204" pitchFamily="18" charset="0"/>
                          </a:rPr>
                          <m:t>𝑇</m:t>
                        </m:r>
                      </m:sup>
                    </m:sSup>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oMath>
                </a14:m>
                <a:endParaRPr lang="en-US" dirty="0" smtClean="0"/>
              </a:p>
              <a:p>
                <a:pPr marL="0" indent="0">
                  <a:buNone/>
                </a:pPr>
                <a:r>
                  <a:rPr lang="en-US" dirty="0" smtClean="0"/>
                  <a:t>Minimize: </a:t>
                </a:r>
                <a14:m>
                  <m:oMath xmlns:m="http://schemas.openxmlformats.org/officeDocument/2006/math">
                    <m:r>
                      <a:rPr lang="en-US" b="0" i="1" smtClean="0">
                        <a:solidFill>
                          <a:srgbClr val="0070C0"/>
                        </a:solidFill>
                        <a:latin typeface="Cambria Math" panose="02040503050406030204" pitchFamily="18" charset="0"/>
                      </a:rPr>
                      <m:t>𝐶</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𝜔</m:t>
                        </m:r>
                      </m:e>
                    </m:d>
                    <m:r>
                      <a:rPr lang="en-US" b="0" i="1" smtClean="0">
                        <a:solidFill>
                          <a:srgbClr val="0070C0"/>
                        </a:solidFill>
                        <a:latin typeface="Cambria Math" panose="02040503050406030204" pitchFamily="18" charset="0"/>
                      </a:rPr>
                      <m:t>=</m:t>
                    </m:r>
                    <m:nary>
                      <m:naryPr>
                        <m:chr m:val="∑"/>
                        <m:ctrlPr>
                          <a:rPr lang="en-US" b="0" i="1" smtClean="0">
                            <a:solidFill>
                              <a:srgbClr val="0070C0"/>
                            </a:solidFill>
                            <a:latin typeface="Cambria Math" panose="02040503050406030204" pitchFamily="18" charset="0"/>
                          </a:rPr>
                        </m:ctrlPr>
                      </m:naryPr>
                      <m:sub>
                        <m:r>
                          <a:rPr lang="en-US" b="0" i="1" smtClean="0">
                            <a:solidFill>
                              <a:srgbClr val="0070C0"/>
                            </a:solidFill>
                            <a:latin typeface="Cambria Math" panose="02040503050406030204" pitchFamily="18" charset="0"/>
                          </a:rPr>
                          <m:t>𝑖</m:t>
                        </m:r>
                        <m:r>
                          <a:rPr lang="en-US" b="0" i="1" smtClean="0">
                            <a:solidFill>
                              <a:srgbClr val="0070C0"/>
                            </a:solidFill>
                            <a:latin typeface="Cambria Math" panose="02040503050406030204" pitchFamily="18" charset="0"/>
                          </a:rPr>
                          <m:t>=1</m:t>
                        </m:r>
                      </m:sub>
                      <m:sup>
                        <m:r>
                          <a:rPr lang="en-US" b="0" i="1" smtClean="0">
                            <a:solidFill>
                              <a:srgbClr val="0070C0"/>
                            </a:solidFill>
                            <a:latin typeface="Cambria Math" panose="02040503050406030204" pitchFamily="18" charset="0"/>
                          </a:rPr>
                          <m:t>𝑛</m:t>
                        </m:r>
                      </m:sup>
                      <m:e>
                        <m:sSup>
                          <m:sSupPr>
                            <m:ctrlPr>
                              <a:rPr lang="en-US" b="0" i="1" smtClean="0">
                                <a:solidFill>
                                  <a:srgbClr val="0070C0"/>
                                </a:solidFill>
                                <a:latin typeface="Cambria Math" panose="02040503050406030204" pitchFamily="18" charset="0"/>
                              </a:rPr>
                            </m:ctrlPr>
                          </m:sSupPr>
                          <m:e>
                            <m:d>
                              <m:dPr>
                                <m:ctrlPr>
                                  <a:rPr lang="en-US" b="0" i="1" smtClean="0">
                                    <a:solidFill>
                                      <a:srgbClr val="0070C0"/>
                                    </a:solidFill>
                                    <a:latin typeface="Cambria Math" panose="02040503050406030204" pitchFamily="18" charset="0"/>
                                  </a:rPr>
                                </m:ctrlPr>
                              </m:dPr>
                              <m:e>
                                <m:sSup>
                                  <m:sSupPr>
                                    <m:ctrlPr>
                                      <a:rPr lang="en-US" b="0" i="1" smtClean="0">
                                        <a:solidFill>
                                          <a:srgbClr val="0070C0"/>
                                        </a:solidFill>
                                        <a:latin typeface="Cambria Math" panose="02040503050406030204" pitchFamily="18" charset="0"/>
                                      </a:rPr>
                                    </m:ctrlPr>
                                  </m:sSup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𝜔</m:t>
                                    </m:r>
                                  </m:e>
                                  <m:sup>
                                    <m:r>
                                      <a:rPr lang="en-US" b="0" i="1" smtClean="0">
                                        <a:solidFill>
                                          <a:srgbClr val="0070C0"/>
                                        </a:solidFill>
                                        <a:latin typeface="Cambria Math" panose="02040503050406030204" pitchFamily="18" charset="0"/>
                                      </a:rPr>
                                      <m:t>𝑇</m:t>
                                    </m:r>
                                  </m:sup>
                                </m:sSup>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e>
                            </m:d>
                          </m:e>
                          <m:sup>
                            <m:r>
                              <a:rPr lang="en-US" b="0" i="1" smtClean="0">
                                <a:solidFill>
                                  <a:srgbClr val="0070C0"/>
                                </a:solidFill>
                                <a:latin typeface="Cambria Math" panose="02040503050406030204" pitchFamily="18" charset="0"/>
                              </a:rPr>
                              <m:t>2</m:t>
                            </m:r>
                          </m:sup>
                        </m:sSup>
                      </m:e>
                    </m:nary>
                  </m:oMath>
                </a14:m>
                <a:endParaRPr lang="en-US" dirty="0" smtClean="0"/>
              </a:p>
              <a:p>
                <a:pPr marL="0" indent="0">
                  <a:buNone/>
                </a:pPr>
                <a:r>
                  <a:rPr lang="en-US" dirty="0" smtClean="0"/>
                  <a:t>This is a quadratic convex function in </a:t>
                </a:r>
                <a14:m>
                  <m:oMath xmlns:m="http://schemas.openxmlformats.org/officeDocument/2006/math">
                    <m:r>
                      <a:rPr lang="en-US" b="0" i="1" smtClean="0">
                        <a:latin typeface="Cambria Math" panose="02040503050406030204" pitchFamily="18" charset="0"/>
                      </a:rPr>
                      <m:t>𝜔</m:t>
                    </m:r>
                  </m:oMath>
                </a14:m>
                <a:r>
                  <a:rPr lang="en-US" dirty="0" smtClean="0"/>
                  <a:t>, hence a unique minimum exists (this minimum value can be reached for multiple values of </a:t>
                </a:r>
                <a14:m>
                  <m:oMath xmlns:m="http://schemas.openxmlformats.org/officeDocument/2006/math">
                    <m:r>
                      <a:rPr lang="en-US" b="0" i="1" smtClean="0">
                        <a:latin typeface="Cambria Math" panose="02040503050406030204" pitchFamily="18" charset="0"/>
                      </a:rPr>
                      <m:t>𝜔</m:t>
                    </m:r>
                  </m:oMath>
                </a14:m>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539660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A little bit of Linear Algebra</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At the optimum, we have</a:t>
                </a:r>
              </a:p>
              <a:p>
                <a:pPr marL="0" indent="0">
                  <a:buNone/>
                </a:pPr>
                <a14:m>
                  <m:oMathPara xmlns:m="http://schemas.openxmlformats.org/officeDocument/2006/math">
                    <m:oMathParaPr>
                      <m:jc m:val="centerGroup"/>
                    </m:oMathParaPr>
                    <m:oMath xmlns:m="http://schemas.openxmlformats.org/officeDocument/2006/math">
                      <m:f>
                        <m:fPr>
                          <m:ctrlPr>
                            <a:rPr lang="en-US"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𝑑𝐶</m:t>
                          </m:r>
                        </m:num>
                        <m:den>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𝜔</m:t>
                          </m:r>
                        </m:den>
                      </m:f>
                      <m:r>
                        <a:rPr lang="en-US" b="0" i="1" smtClean="0">
                          <a:solidFill>
                            <a:srgbClr val="0070C0"/>
                          </a:solidFill>
                          <a:latin typeface="Cambria Math" panose="02040503050406030204" pitchFamily="18" charset="0"/>
                        </a:rPr>
                        <m:t>= </m:t>
                      </m:r>
                      <m:nary>
                        <m:naryPr>
                          <m:chr m:val="∑"/>
                          <m:ctrlPr>
                            <a:rPr lang="en-US" b="0" i="1" smtClean="0">
                              <a:solidFill>
                                <a:srgbClr val="0070C0"/>
                              </a:solidFill>
                              <a:latin typeface="Cambria Math" panose="02040503050406030204" pitchFamily="18" charset="0"/>
                            </a:rPr>
                          </m:ctrlPr>
                        </m:naryPr>
                        <m:sub>
                          <m:r>
                            <m:rPr>
                              <m:brk m:alnAt="23"/>
                            </m:rPr>
                            <a:rPr lang="en-US" b="0" i="1" smtClean="0">
                              <a:solidFill>
                                <a:srgbClr val="0070C0"/>
                              </a:solidFill>
                              <a:latin typeface="Cambria Math" panose="02040503050406030204" pitchFamily="18" charset="0"/>
                            </a:rPr>
                            <m:t>𝑖</m:t>
                          </m:r>
                          <m:r>
                            <a:rPr lang="en-US" b="0" i="1" smtClean="0">
                              <a:solidFill>
                                <a:srgbClr val="0070C0"/>
                              </a:solidFill>
                              <a:latin typeface="Cambria Math" panose="02040503050406030204" pitchFamily="18" charset="0"/>
                            </a:rPr>
                            <m:t>=1</m:t>
                          </m:r>
                        </m:sub>
                        <m:sup>
                          <m:r>
                            <a:rPr lang="en-US" b="0" i="1" smtClean="0">
                              <a:solidFill>
                                <a:srgbClr val="0070C0"/>
                              </a:solidFill>
                              <a:latin typeface="Cambria Math" panose="02040503050406030204" pitchFamily="18" charset="0"/>
                            </a:rPr>
                            <m:t>𝑛</m:t>
                          </m:r>
                        </m:sup>
                        <m:e>
                          <m:r>
                            <a:rPr lang="en-US" b="0" i="1" smtClean="0">
                              <a:solidFill>
                                <a:srgbClr val="0070C0"/>
                              </a:solidFill>
                              <a:latin typeface="Cambria Math" panose="02040503050406030204" pitchFamily="18" charset="0"/>
                            </a:rPr>
                            <m:t>2</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𝜔</m:t>
                                  </m:r>
                                </m:e>
                                <m:sup>
                                  <m:r>
                                    <a:rPr lang="en-US" b="0" i="1" smtClean="0">
                                      <a:solidFill>
                                        <a:srgbClr val="0070C0"/>
                                      </a:solidFill>
                                      <a:latin typeface="Cambria Math" panose="02040503050406030204" pitchFamily="18" charset="0"/>
                                    </a:rPr>
                                    <m:t>𝑇</m:t>
                                  </m:r>
                                </m:sup>
                              </m:sSup>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e>
                          </m:d>
                          <m:r>
                            <m:rPr>
                              <m:sty m:val="p"/>
                            </m:rPr>
                            <a:rPr lang="en-US" b="0" i="0" smtClean="0">
                              <a:solidFill>
                                <a:srgbClr val="0070C0"/>
                              </a:solidFill>
                              <a:latin typeface="Cambria Math" panose="02040503050406030204" pitchFamily="18" charset="0"/>
                            </a:rPr>
                            <m:t>Φ</m:t>
                          </m:r>
                          <m:sSup>
                            <m:sSupPr>
                              <m:ctrlPr>
                                <a:rPr lang="en-US" b="0" i="1" smtClean="0">
                                  <a:solidFill>
                                    <a:srgbClr val="0070C0"/>
                                  </a:solidFill>
                                  <a:latin typeface="Cambria Math" panose="02040503050406030204" pitchFamily="18" charset="0"/>
                                </a:rPr>
                              </m:ctrlPr>
                            </m:sSupPr>
                            <m:e>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=0</m:t>
                          </m:r>
                        </m:e>
                      </m:nary>
                    </m:oMath>
                  </m:oMathPara>
                </a14:m>
                <a:endParaRPr lang="en-US" dirty="0" smtClean="0"/>
              </a:p>
              <a:p>
                <a:pPr marL="0" indent="0">
                  <a:buNone/>
                </a:pPr>
                <a:r>
                  <a:rPr lang="en-US" dirty="0" smtClean="0"/>
                  <a:t>Therefore, we need to solve the system of equations: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70C0"/>
                              </a:solidFill>
                              <a:latin typeface="Cambria Math" panose="02040503050406030204" pitchFamily="18" charset="0"/>
                            </a:rPr>
                          </m:ctrlPr>
                        </m:dPr>
                        <m:e>
                          <m:nary>
                            <m:naryPr>
                              <m:chr m:val="∑"/>
                              <m:ctrlPr>
                                <a:rPr lang="en-US" i="1" smtClean="0">
                                  <a:solidFill>
                                    <a:srgbClr val="0070C0"/>
                                  </a:solidFill>
                                  <a:latin typeface="Cambria Math" panose="02040503050406030204" pitchFamily="18" charset="0"/>
                                </a:rPr>
                              </m:ctrlPr>
                            </m:naryPr>
                            <m:sub>
                              <m:r>
                                <m:rPr>
                                  <m:brk m:alnAt="23"/>
                                </m:rPr>
                                <a:rPr lang="en-US" b="0" i="1" smtClean="0">
                                  <a:solidFill>
                                    <a:srgbClr val="0070C0"/>
                                  </a:solidFill>
                                  <a:latin typeface="Cambria Math" panose="02040503050406030204" pitchFamily="18" charset="0"/>
                                </a:rPr>
                                <m:t>𝑖</m:t>
                              </m:r>
                              <m:r>
                                <a:rPr lang="en-US" b="0" i="1" smtClean="0">
                                  <a:solidFill>
                                    <a:srgbClr val="0070C0"/>
                                  </a:solidFill>
                                  <a:latin typeface="Cambria Math" panose="02040503050406030204" pitchFamily="18" charset="0"/>
                                </a:rPr>
                                <m:t>=1</m:t>
                              </m:r>
                            </m:sub>
                            <m:sup>
                              <m:r>
                                <a:rPr lang="en-US" b="0" i="1" smtClean="0">
                                  <a:solidFill>
                                    <a:srgbClr val="0070C0"/>
                                  </a:solidFill>
                                  <a:latin typeface="Cambria Math" panose="02040503050406030204" pitchFamily="18" charset="0"/>
                                </a:rPr>
                                <m:t>𝑛</m:t>
                              </m:r>
                            </m:sup>
                            <m:e>
                              <m:r>
                                <m:rPr>
                                  <m:sty m:val="p"/>
                                </m:rPr>
                                <a:rPr lang="en-US" b="0" i="0" smtClean="0">
                                  <a:solidFill>
                                    <a:srgbClr val="0070C0"/>
                                  </a:solidFill>
                                  <a:latin typeface="Cambria Math" panose="02040503050406030204" pitchFamily="18" charset="0"/>
                                </a:rPr>
                                <m:t>Φ</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r>
                                <m:rPr>
                                  <m:sty m:val="p"/>
                                </m:rPr>
                                <a:rPr lang="en-US" b="0" i="0" smtClean="0">
                                  <a:solidFill>
                                    <a:srgbClr val="0070C0"/>
                                  </a:solidFill>
                                  <a:latin typeface="Cambria Math" panose="02040503050406030204" pitchFamily="18" charset="0"/>
                                </a:rPr>
                                <m:t>Φ</m:t>
                              </m:r>
                              <m:sSup>
                                <m:sSupPr>
                                  <m:ctrlPr>
                                    <a:rPr lang="en-US" b="0" i="0" smtClean="0">
                                      <a:solidFill>
                                        <a:srgbClr val="0070C0"/>
                                      </a:solidFill>
                                      <a:latin typeface="Cambria Math" panose="02040503050406030204" pitchFamily="18" charset="0"/>
                                    </a:rPr>
                                  </m:ctrlPr>
                                </m:sSupPr>
                                <m:e>
                                  <m:d>
                                    <m:dPr>
                                      <m:ctrlPr>
                                        <a:rPr lang="en-US" b="0" i="0" smtClean="0">
                                          <a:solidFill>
                                            <a:srgbClr val="0070C0"/>
                                          </a:solidFill>
                                          <a:latin typeface="Cambria Math" panose="02040503050406030204" pitchFamily="18" charset="0"/>
                                        </a:rPr>
                                      </m:ctrlPr>
                                    </m:dPr>
                                    <m:e>
                                      <m:sSub>
                                        <m:sSubPr>
                                          <m:ctrlPr>
                                            <a:rPr lang="en-US" b="0" i="0" smtClean="0">
                                              <a:solidFill>
                                                <a:srgbClr val="0070C0"/>
                                              </a:solidFill>
                                              <a:latin typeface="Cambria Math" panose="02040503050406030204" pitchFamily="18" charset="0"/>
                                            </a:rPr>
                                          </m:ctrlPr>
                                        </m:sSubPr>
                                        <m:e>
                                          <m:r>
                                            <m:rPr>
                                              <m:sty m:val="p"/>
                                            </m:rPr>
                                            <a:rPr lang="en-US" b="0" i="0" smtClean="0">
                                              <a:solidFill>
                                                <a:srgbClr val="0070C0"/>
                                              </a:solidFill>
                                              <a:latin typeface="Cambria Math" panose="02040503050406030204" pitchFamily="18" charset="0"/>
                                            </a:rPr>
                                            <m:t>x</m:t>
                                          </m:r>
                                        </m:e>
                                        <m:sub>
                                          <m:r>
                                            <m:rPr>
                                              <m:sty m:val="p"/>
                                            </m:rPr>
                                            <a:rPr lang="en-US" b="0" i="0" smtClean="0">
                                              <a:solidFill>
                                                <a:srgbClr val="0070C0"/>
                                              </a:solidFill>
                                              <a:latin typeface="Cambria Math" panose="02040503050406030204" pitchFamily="18" charset="0"/>
                                            </a:rPr>
                                            <m:t>i</m:t>
                                          </m:r>
                                        </m:sub>
                                      </m:sSub>
                                    </m:e>
                                  </m:d>
                                </m:e>
                                <m:sup>
                                  <m:r>
                                    <m:rPr>
                                      <m:sty m:val="p"/>
                                    </m:rPr>
                                    <a:rPr lang="en-US" b="0" i="0" smtClean="0">
                                      <a:solidFill>
                                        <a:srgbClr val="0070C0"/>
                                      </a:solidFill>
                                      <a:latin typeface="Cambria Math" panose="02040503050406030204" pitchFamily="18" charset="0"/>
                                    </a:rPr>
                                    <m:t>T</m:t>
                                  </m:r>
                                </m:sup>
                              </m:sSup>
                            </m:e>
                          </m:nary>
                        </m:e>
                      </m:d>
                      <m:r>
                        <a:rPr lang="en-US"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𝜔</m:t>
                      </m:r>
                      <m:r>
                        <a:rPr lang="en-US" b="0" i="1" smtClean="0">
                          <a:solidFill>
                            <a:srgbClr val="0070C0"/>
                          </a:solidFill>
                          <a:latin typeface="Cambria Math" panose="02040503050406030204" pitchFamily="18" charset="0"/>
                          <a:ea typeface="Cambria Math" panose="02040503050406030204" pitchFamily="18" charset="0"/>
                        </a:rPr>
                        <m:t>= </m:t>
                      </m:r>
                      <m:d>
                        <m:dPr>
                          <m:begChr m:val="["/>
                          <m:endChr m:val="]"/>
                          <m:ctrlPr>
                            <a:rPr lang="en-US" b="0" i="1" smtClean="0">
                              <a:solidFill>
                                <a:srgbClr val="0070C0"/>
                              </a:solidFill>
                              <a:latin typeface="Cambria Math" panose="02040503050406030204" pitchFamily="18" charset="0"/>
                              <a:ea typeface="Cambria Math" panose="02040503050406030204" pitchFamily="18" charset="0"/>
                            </a:rPr>
                          </m:ctrlPr>
                        </m:dPr>
                        <m:e>
                          <m:nary>
                            <m:naryPr>
                              <m:chr m:val="∑"/>
                              <m:ctrlPr>
                                <a:rPr lang="en-US" b="0" i="1" smtClean="0">
                                  <a:solidFill>
                                    <a:srgbClr val="0070C0"/>
                                  </a:solidFill>
                                  <a:latin typeface="Cambria Math" panose="02040503050406030204" pitchFamily="18" charset="0"/>
                                  <a:ea typeface="Cambria Math" panose="02040503050406030204" pitchFamily="18" charset="0"/>
                                </a:rPr>
                              </m:ctrlPr>
                            </m:naryPr>
                            <m:sub>
                              <m:r>
                                <m:rPr>
                                  <m:brk m:alnAt="23"/>
                                </m:rPr>
                                <a:rPr lang="en-US" b="0" i="1" smtClean="0">
                                  <a:solidFill>
                                    <a:srgbClr val="0070C0"/>
                                  </a:solidFill>
                                  <a:latin typeface="Cambria Math" panose="02040503050406030204" pitchFamily="18" charset="0"/>
                                  <a:ea typeface="Cambria Math" panose="02040503050406030204" pitchFamily="18" charset="0"/>
                                </a:rPr>
                                <m:t>𝑖</m:t>
                              </m:r>
                              <m:r>
                                <a:rPr lang="en-US" b="0" i="1" smtClean="0">
                                  <a:solidFill>
                                    <a:srgbClr val="0070C0"/>
                                  </a:solidFill>
                                  <a:latin typeface="Cambria Math" panose="02040503050406030204" pitchFamily="18" charset="0"/>
                                  <a:ea typeface="Cambria Math" panose="02040503050406030204" pitchFamily="18" charset="0"/>
                                </a:rPr>
                                <m:t>=1</m:t>
                              </m:r>
                            </m:sub>
                            <m:sup>
                              <m:r>
                                <a:rPr lang="en-US" b="0" i="1" smtClean="0">
                                  <a:solidFill>
                                    <a:srgbClr val="0070C0"/>
                                  </a:solidFill>
                                  <a:latin typeface="Cambria Math" panose="02040503050406030204" pitchFamily="18" charset="0"/>
                                  <a:ea typeface="Cambria Math" panose="02040503050406030204" pitchFamily="18" charset="0"/>
                                </a:rPr>
                                <m:t>𝑛</m:t>
                              </m:r>
                            </m:sup>
                            <m:e>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𝑦</m:t>
                                  </m:r>
                                </m:e>
                                <m:sub>
                                  <m:r>
                                    <a:rPr lang="en-US" b="0" i="1" smtClean="0">
                                      <a:solidFill>
                                        <a:srgbClr val="0070C0"/>
                                      </a:solidFill>
                                      <a:latin typeface="Cambria Math" panose="02040503050406030204" pitchFamily="18" charset="0"/>
                                      <a:ea typeface="Cambria Math" panose="02040503050406030204" pitchFamily="18" charset="0"/>
                                    </a:rPr>
                                    <m:t>𝑖</m:t>
                                  </m:r>
                                </m:sub>
                              </m:sSub>
                              <m:r>
                                <m:rPr>
                                  <m:sty m:val="p"/>
                                </m:rPr>
                                <a:rPr lang="en-US" b="0" i="0" smtClean="0">
                                  <a:solidFill>
                                    <a:srgbClr val="0070C0"/>
                                  </a:solidFill>
                                  <a:latin typeface="Cambria Math" panose="02040503050406030204" pitchFamily="18" charset="0"/>
                                  <a:ea typeface="Cambria Math" panose="02040503050406030204" pitchFamily="18" charset="0"/>
                                </a:rPr>
                                <m:t>Φ</m:t>
                              </m:r>
                              <m:r>
                                <a:rPr lang="en-US" b="0" i="1" smtClean="0">
                                  <a:solidFill>
                                    <a:srgbClr val="0070C0"/>
                                  </a:solidFill>
                                  <a:latin typeface="Cambria Math" panose="02040503050406030204" pitchFamily="18" charset="0"/>
                                  <a:ea typeface="Cambria Math" panose="02040503050406030204" pitchFamily="18" charset="0"/>
                                </a:rPr>
                                <m:t>(</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𝑥</m:t>
                                  </m:r>
                                </m:e>
                                <m:sub>
                                  <m:r>
                                    <a:rPr lang="en-US" b="0" i="1" smtClean="0">
                                      <a:solidFill>
                                        <a:srgbClr val="0070C0"/>
                                      </a:solidFill>
                                      <a:latin typeface="Cambria Math" panose="02040503050406030204" pitchFamily="18" charset="0"/>
                                      <a:ea typeface="Cambria Math" panose="02040503050406030204" pitchFamily="18" charset="0"/>
                                    </a:rPr>
                                    <m:t>𝑖</m:t>
                                  </m:r>
                                </m:sub>
                              </m:sSub>
                              <m:r>
                                <a:rPr lang="en-US" b="0" i="1" smtClean="0">
                                  <a:solidFill>
                                    <a:srgbClr val="0070C0"/>
                                  </a:solidFill>
                                  <a:latin typeface="Cambria Math" panose="02040503050406030204" pitchFamily="18" charset="0"/>
                                  <a:ea typeface="Cambria Math" panose="02040503050406030204" pitchFamily="18" charset="0"/>
                                </a:rPr>
                                <m:t>)</m:t>
                              </m:r>
                            </m:e>
                          </m:nary>
                        </m:e>
                      </m:d>
                    </m:oMath>
                  </m:oMathPara>
                </a14:m>
                <a:endParaRPr lang="en-US" dirty="0" smtClean="0"/>
              </a:p>
              <a:p>
                <a:pPr marL="0" indent="0">
                  <a:buNone/>
                </a:pPr>
                <a:r>
                  <a:rPr lang="en-US" dirty="0" smtClean="0"/>
                  <a:t>The shorthand form of this is: </a:t>
                </a:r>
                <a14:m>
                  <m:oMath xmlns:m="http://schemas.openxmlformats.org/officeDocument/2006/math">
                    <m:d>
                      <m:dPr>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𝑋</m:t>
                            </m:r>
                          </m:e>
                          <m:sup>
                            <m:r>
                              <a:rPr lang="en-US" b="0" i="1" smtClean="0">
                                <a:solidFill>
                                  <a:srgbClr val="FF0000"/>
                                </a:solidFill>
                                <a:latin typeface="Cambria Math" panose="02040503050406030204" pitchFamily="18" charset="0"/>
                              </a:rPr>
                              <m:t>𝑇</m:t>
                            </m:r>
                          </m:sup>
                        </m:sSup>
                        <m:r>
                          <a:rPr lang="en-US" b="0" i="1" smtClean="0">
                            <a:solidFill>
                              <a:srgbClr val="FF0000"/>
                            </a:solidFill>
                            <a:latin typeface="Cambria Math" panose="02040503050406030204" pitchFamily="18" charset="0"/>
                          </a:rPr>
                          <m:t>𝑋</m:t>
                        </m:r>
                      </m:e>
                    </m:d>
                    <m:r>
                      <a:rPr lang="en-US" b="0" i="1" smtClean="0">
                        <a:solidFill>
                          <a:srgbClr val="FF0000"/>
                        </a:solidFill>
                        <a:latin typeface="Cambria Math" panose="02040503050406030204" pitchFamily="18" charset="0"/>
                      </a:rPr>
                      <m:t>𝜔</m:t>
                    </m:r>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𝑋</m:t>
                        </m:r>
                      </m:e>
                      <m:sup>
                        <m:r>
                          <a:rPr lang="en-US" b="0" i="1" smtClean="0">
                            <a:solidFill>
                              <a:srgbClr val="FF0000"/>
                            </a:solidFill>
                            <a:latin typeface="Cambria Math" panose="02040503050406030204" pitchFamily="18" charset="0"/>
                          </a:rPr>
                          <m:t>𝑇</m:t>
                        </m:r>
                      </m:sup>
                    </m:sSup>
                    <m:r>
                      <a:rPr lang="en-US" b="0" i="1" smtClean="0">
                        <a:solidFill>
                          <a:srgbClr val="FF0000"/>
                        </a:solidFill>
                        <a:latin typeface="Cambria Math" panose="02040503050406030204" pitchFamily="18" charset="0"/>
                      </a:rPr>
                      <m:t>𝑌</m:t>
                    </m:r>
                    <m:r>
                      <a:rPr lang="en-US" b="0" i="1" smtClean="0">
                        <a:solidFill>
                          <a:srgbClr val="FF0000"/>
                        </a:solidFill>
                        <a:latin typeface="Cambria Math" panose="02040503050406030204" pitchFamily="18" charset="0"/>
                      </a:rPr>
                      <m:t>)</m:t>
                    </m:r>
                  </m:oMath>
                </a14:m>
                <a:endParaRPr lang="en-US" dirty="0">
                  <a:solidFill>
                    <a:srgbClr val="FF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0649628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Singularities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pPr marL="0" indent="0">
                  <a:buNone/>
                </a:pPr>
                <a:r>
                  <a:rPr lang="en-US" dirty="0" smtClean="0"/>
                  <a:t>This is almost the same as </a:t>
                </a:r>
                <a14:m>
                  <m:oMath xmlns:m="http://schemas.openxmlformats.org/officeDocument/2006/math">
                    <m:r>
                      <a:rPr lang="en-US" b="0" i="1" smtClean="0">
                        <a:solidFill>
                          <a:srgbClr val="0070C0"/>
                        </a:solidFill>
                        <a:latin typeface="Cambria Math" panose="02040503050406030204" pitchFamily="18" charset="0"/>
                      </a:rPr>
                      <m:t>𝜔</m:t>
                    </m:r>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d>
                          <m:dPr>
                            <m:ctrlPr>
                              <a:rPr lang="en-US" b="0" i="1" smtClean="0">
                                <a:solidFill>
                                  <a:srgbClr val="0070C0"/>
                                </a:solidFill>
                                <a:latin typeface="Cambria Math" panose="02040503050406030204" pitchFamily="18" charset="0"/>
                              </a:rPr>
                            </m:ctrlPr>
                          </m:dPr>
                          <m:e>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𝑋</m:t>
                                </m:r>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𝑋</m:t>
                            </m:r>
                          </m:e>
                        </m:d>
                      </m:e>
                      <m:sup>
                        <m:r>
                          <a:rPr lang="en-US" b="0" i="1" smtClean="0">
                            <a:solidFill>
                              <a:srgbClr val="0070C0"/>
                            </a:solidFill>
                            <a:latin typeface="Cambria Math" panose="02040503050406030204" pitchFamily="18" charset="0"/>
                          </a:rPr>
                          <m:t>−1</m:t>
                        </m:r>
                      </m:sup>
                    </m:sSup>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𝑋</m:t>
                        </m:r>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𝑌</m:t>
                    </m:r>
                    <m:r>
                      <a:rPr lang="en-US" b="0" i="1" smtClean="0">
                        <a:solidFill>
                          <a:srgbClr val="0070C0"/>
                        </a:solidFill>
                        <a:latin typeface="Cambria Math" panose="02040503050406030204" pitchFamily="18" charset="0"/>
                      </a:rPr>
                      <m:t>)</m:t>
                    </m:r>
                  </m:oMath>
                </a14:m>
                <a:endParaRPr lang="en-US" dirty="0" smtClean="0">
                  <a:solidFill>
                    <a:srgbClr val="0070C0"/>
                  </a:solidFill>
                </a:endParaRPr>
              </a:p>
              <a:p>
                <a:pPr marL="0" indent="0">
                  <a:buNone/>
                </a:pPr>
                <a:r>
                  <a:rPr lang="en-US" dirty="0" smtClean="0"/>
                  <a:t>But you should </a:t>
                </a:r>
                <a:r>
                  <a:rPr lang="en-US" dirty="0" smtClean="0">
                    <a:solidFill>
                      <a:srgbClr val="FF0000"/>
                    </a:solidFill>
                  </a:rPr>
                  <a:t>never</a:t>
                </a:r>
                <a:r>
                  <a:rPr lang="en-US" dirty="0" smtClean="0"/>
                  <a:t> solve a system by inverting a matrix.</a:t>
                </a:r>
              </a:p>
              <a:p>
                <a:pPr marL="0" indent="0">
                  <a:buNone/>
                </a:pPr>
                <a:r>
                  <a:rPr lang="en-US" dirty="0" smtClean="0"/>
                  <a:t>Who said </a:t>
                </a:r>
                <a14:m>
                  <m:oMath xmlns:m="http://schemas.openxmlformats.org/officeDocument/2006/math">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𝑋</m:t>
                        </m:r>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𝑋</m:t>
                    </m:r>
                  </m:oMath>
                </a14:m>
                <a:r>
                  <a:rPr lang="en-US" dirty="0" smtClean="0">
                    <a:solidFill>
                      <a:srgbClr val="0070C0"/>
                    </a:solidFill>
                  </a:rPr>
                  <a:t> </a:t>
                </a:r>
                <a:r>
                  <a:rPr lang="en-US" dirty="0" smtClean="0"/>
                  <a:t>is invertible?</a:t>
                </a:r>
              </a:p>
              <a:p>
                <a:pPr marL="0" indent="0">
                  <a:buNone/>
                </a:pPr>
                <a:r>
                  <a:rPr lang="en-US" dirty="0" smtClean="0"/>
                  <a:t>Consider the case where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1</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𝜙</m:t>
                        </m:r>
                      </m:e>
                      <m:sub>
                        <m:r>
                          <a:rPr lang="en-US" b="0" i="1" smtClean="0">
                            <a:solidFill>
                              <a:srgbClr val="0070C0"/>
                            </a:solidFill>
                            <a:latin typeface="Cambria Math" panose="02040503050406030204" pitchFamily="18" charset="0"/>
                          </a:rPr>
                          <m:t>8</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oMath>
                </a14:m>
                <a:endParaRPr lang="en-US" dirty="0" smtClean="0">
                  <a:solidFill>
                    <a:srgbClr val="0070C0"/>
                  </a:solidFill>
                </a:endParaRPr>
              </a:p>
              <a:p>
                <a:r>
                  <a:rPr lang="en-US" dirty="0" smtClean="0"/>
                  <a:t>the matrix </a:t>
                </a:r>
                <a14:m>
                  <m:oMath xmlns:m="http://schemas.openxmlformats.org/officeDocument/2006/math">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𝑋</m:t>
                        </m:r>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𝑋</m:t>
                    </m:r>
                  </m:oMath>
                </a14:m>
                <a:r>
                  <a:rPr lang="en-US" dirty="0" smtClean="0">
                    <a:solidFill>
                      <a:srgbClr val="0070C0"/>
                    </a:solidFill>
                  </a:rPr>
                  <a:t> </a:t>
                </a:r>
                <a:r>
                  <a:rPr lang="en-US" dirty="0" smtClean="0"/>
                  <a:t>is </a:t>
                </a:r>
                <a:r>
                  <a:rPr lang="en-US" dirty="0" smtClean="0">
                    <a:solidFill>
                      <a:srgbClr val="FF0000"/>
                    </a:solidFill>
                  </a:rPr>
                  <a:t>singular</a:t>
                </a:r>
                <a:r>
                  <a:rPr lang="en-US" dirty="0" smtClean="0"/>
                  <a:t>.</a:t>
                </a:r>
              </a:p>
              <a:p>
                <a:r>
                  <a:rPr lang="en-US" dirty="0" smtClean="0"/>
                  <a:t>But the minimum is unchanged.</a:t>
                </a:r>
              </a:p>
              <a:p>
                <a:r>
                  <a:rPr lang="en-US" dirty="0" smtClean="0"/>
                  <a:t>It is true that the minimum is reached by many </a:t>
                </a:r>
                <a14:m>
                  <m:oMath xmlns:m="http://schemas.openxmlformats.org/officeDocument/2006/math">
                    <m:r>
                      <a:rPr lang="en-US" b="0" i="1" smtClean="0">
                        <a:solidFill>
                          <a:srgbClr val="0070C0"/>
                        </a:solidFill>
                        <a:latin typeface="Cambria Math" panose="02040503050406030204" pitchFamily="18" charset="0"/>
                      </a:rPr>
                      <m:t>𝜔</m:t>
                    </m:r>
                  </m:oMath>
                </a14:m>
                <a:r>
                  <a:rPr lang="en-US" dirty="0" smtClean="0"/>
                  <a:t>, as long as </a:t>
                </a:r>
                <a14:m>
                  <m:oMath xmlns:m="http://schemas.openxmlformats.org/officeDocument/2006/math">
                    <m:sSub>
                      <m:sSubPr>
                        <m:ctrlPr>
                          <a:rPr lang="en-US" b="0" i="0"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0" smtClean="0">
                            <a:solidFill>
                              <a:srgbClr val="0070C0"/>
                            </a:solidFill>
                            <a:latin typeface="Cambria Math" panose="02040503050406030204" pitchFamily="18" charset="0"/>
                          </a:rPr>
                          <m:t>1</m:t>
                        </m:r>
                      </m:sub>
                    </m:sSub>
                    <m:r>
                      <a:rPr lang="en-US" b="0" i="0"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𝜔</m:t>
                        </m:r>
                      </m:e>
                      <m:sub>
                        <m:r>
                          <a:rPr lang="en-US" b="0" i="1" smtClean="0">
                            <a:solidFill>
                              <a:srgbClr val="0070C0"/>
                            </a:solidFill>
                            <a:latin typeface="Cambria Math" panose="02040503050406030204" pitchFamily="18" charset="0"/>
                          </a:rPr>
                          <m:t>8</m:t>
                        </m:r>
                      </m:sub>
                    </m:sSub>
                  </m:oMath>
                </a14:m>
                <a:r>
                  <a:rPr lang="en-US" dirty="0" smtClean="0"/>
                  <a:t> remains constant. </a:t>
                </a:r>
              </a:p>
              <a:p>
                <a:pPr marL="0" indent="0">
                  <a:buNone/>
                </a:pPr>
                <a:r>
                  <a:rPr lang="en-US" dirty="0" smtClean="0"/>
                  <a:t>Among the </a:t>
                </a:r>
                <a14:m>
                  <m:oMath xmlns:m="http://schemas.openxmlformats.org/officeDocument/2006/math">
                    <m:r>
                      <a:rPr lang="en-US" b="0" i="1" smtClean="0">
                        <a:latin typeface="Cambria Math" panose="02040503050406030204" pitchFamily="18" charset="0"/>
                      </a:rPr>
                      <m:t>𝜔</m:t>
                    </m:r>
                  </m:oMath>
                </a14:m>
                <a:r>
                  <a:rPr lang="en-US" dirty="0" smtClean="0"/>
                  <a:t> that minimize </a:t>
                </a:r>
                <a14:m>
                  <m:oMath xmlns:m="http://schemas.openxmlformats.org/officeDocument/2006/math">
                    <m:r>
                      <m:rPr>
                        <m:sty m:val="p"/>
                      </m:rPr>
                      <a:rPr lang="en-US" b="0" i="0" smtClean="0">
                        <a:latin typeface="Cambria Math" panose="02040503050406030204" pitchFamily="18" charset="0"/>
                      </a:rPr>
                      <m:t>C</m:t>
                    </m:r>
                    <m:r>
                      <a:rPr lang="en-US" b="0" i="0"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a14:m>
                <a:r>
                  <a:rPr lang="en-US" dirty="0" smtClean="0"/>
                  <a:t>, compute the one with the </a:t>
                </a:r>
                <a:r>
                  <a:rPr lang="en-US" dirty="0" smtClean="0">
                    <a:solidFill>
                      <a:srgbClr val="0070C0"/>
                    </a:solidFill>
                  </a:rPr>
                  <a:t>smallest norm</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1961" r="-580"/>
                </a:stretch>
              </a:blipFill>
            </p:spPr>
            <p:txBody>
              <a:bodyPr/>
              <a:lstStyle/>
              <a:p>
                <a:r>
                  <a:rPr lang="en-US">
                    <a:noFill/>
                  </a:rPr>
                  <a:t> </a:t>
                </a:r>
              </a:p>
            </p:txBody>
          </p:sp>
        </mc:Fallback>
      </mc:AlternateContent>
    </p:spTree>
    <p:extLst>
      <p:ext uri="{BB962C8B-B14F-4D97-AF65-F5344CB8AC3E}">
        <p14:creationId xmlns:p14="http://schemas.microsoft.com/office/powerpoint/2010/main" val="1491550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Solving the equation without inverting</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pPr marL="0" indent="0">
                  <a:buNone/>
                </a:pPr>
                <a:r>
                  <a:rPr lang="en-US" dirty="0" smtClean="0"/>
                  <a:t>Diagonalization of </a:t>
                </a:r>
                <a14:m>
                  <m:oMath xmlns:m="http://schemas.openxmlformats.org/officeDocument/2006/math">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𝑋</m:t>
                        </m:r>
                      </m:e>
                      <m:sup>
                        <m:r>
                          <a:rPr lang="en-US" b="0" i="1" smtClean="0">
                            <a:solidFill>
                              <a:srgbClr val="0070C0"/>
                            </a:solidFill>
                            <a:latin typeface="Cambria Math" panose="02040503050406030204" pitchFamily="18" charset="0"/>
                          </a:rPr>
                          <m:t>𝑇</m:t>
                        </m:r>
                      </m:sup>
                    </m:sSup>
                    <m:r>
                      <a:rPr lang="en-US" b="0" i="1" smtClean="0">
                        <a:solidFill>
                          <a:srgbClr val="0070C0"/>
                        </a:solidFill>
                        <a:latin typeface="Cambria Math" panose="02040503050406030204" pitchFamily="18" charset="0"/>
                      </a:rPr>
                      <m:t>𝑋</m:t>
                    </m:r>
                  </m:oMath>
                </a14:m>
                <a:r>
                  <a:rPr lang="en-US" dirty="0" smtClean="0">
                    <a:solidFill>
                      <a:srgbClr val="0070C0"/>
                    </a:solidFill>
                  </a:rPr>
                  <a:t> </a:t>
                </a:r>
                <a:endParaRPr lang="en-US" dirty="0" smtClean="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r>
                        <a:rPr lang="en-US" b="0" i="1" smtClean="0">
                          <a:latin typeface="Cambria Math" panose="02040503050406030204" pitchFamily="18" charset="0"/>
                        </a:rPr>
                        <m:t> </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sup>
                      </m:sSup>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b="0" dirty="0" smtClean="0"/>
              </a:p>
              <a:p>
                <a:pPr marL="0" indent="0">
                  <a:buNone/>
                </a:pPr>
                <a:r>
                  <a:rPr lang="en-US" dirty="0" smtClean="0"/>
                  <a:t>Traditional methods: SVD or QR decomposition of </a:t>
                </a:r>
                <a14:m>
                  <m:oMath xmlns:m="http://schemas.openxmlformats.org/officeDocument/2006/math">
                    <m:r>
                      <a:rPr lang="en-US" b="0" i="1" smtClean="0">
                        <a:solidFill>
                          <a:srgbClr val="0070C0"/>
                        </a:solidFill>
                        <a:latin typeface="Cambria Math" panose="02040503050406030204" pitchFamily="18" charset="0"/>
                      </a:rPr>
                      <m:t>𝑋</m:t>
                    </m:r>
                  </m:oMath>
                </a14:m>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𝑈𝐷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𝑉𝐷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r>
                        <a:rPr lang="en-US" b="0" i="1" smtClean="0">
                          <a:latin typeface="Cambria Math" panose="02040503050406030204" pitchFamily="18" charset="0"/>
                        </a:rPr>
                        <m:t> </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𝑉</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r>
                        <a:rPr lang="en-US" b="0" i="1" smtClean="0">
                          <a:latin typeface="Cambria Math" panose="02040503050406030204" pitchFamily="18" charset="0"/>
                        </a:rPr>
                        <m:t> </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 </m:t>
                      </m:r>
                      <m:r>
                        <a:rPr lang="en-US" b="0" i="1" smtClean="0">
                          <a:latin typeface="Cambria Math" panose="02040503050406030204" pitchFamily="18" charset="0"/>
                        </a:rPr>
                        <m:t>𝑅</m:t>
                      </m:r>
                      <m:r>
                        <a:rPr lang="en-US" b="0" i="1" smtClean="0">
                          <a:latin typeface="Cambria Math" panose="02040503050406030204" pitchFamily="18" charset="0"/>
                        </a:rPr>
                        <m:t>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b="0" dirty="0" smtClean="0"/>
              </a:p>
              <a:p>
                <a:pPr marL="0" indent="0">
                  <a:buNone/>
                </a:pPr>
                <a:r>
                  <a:rPr lang="en-US" dirty="0" smtClean="0"/>
                  <a:t>We’ll stick with these for now, though perhaps we’ll talk later about Regularization + </a:t>
                </a:r>
                <a:r>
                  <a:rPr lang="en-US" dirty="0" err="1" smtClean="0"/>
                  <a:t>Cholevsky</a:t>
                </a:r>
                <a:r>
                  <a:rPr lang="en-US" dirty="0" smtClean="0"/>
                  <a:t>:</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limLow>
                            </m:fName>
                            <m:e>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e>
                          </m:func>
                        </m:fNa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rPr>
                                  </m:ctrlPr>
                                </m:groupChrPr>
                                <m:e/>
                              </m:groupCh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r>
                                <a:rPr lang="en-US" b="0" i="1" smtClean="0">
                                  <a:latin typeface="Cambria Math" panose="02040503050406030204" pitchFamily="18" charset="0"/>
                                </a:rPr>
                                <m:t>)</m:t>
                              </m:r>
                            </m:e>
                            <m:e/>
                          </m:eqArr>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groupChr>
                      <m:r>
                        <a:rPr lang="en-US" b="0" i="1" smtClean="0">
                          <a:latin typeface="Cambria Math" panose="02040503050406030204" pitchFamily="18" charset="0"/>
                        </a:rPr>
                        <m:t> </m:t>
                      </m:r>
                      <m:r>
                        <a:rPr lang="en-US" b="0" i="1" smtClean="0">
                          <a:latin typeface="Cambria Math" panose="02040503050406030204" pitchFamily="18" charset="0"/>
                        </a:rPr>
                        <m:t>𝑈</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𝜔</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e>
                      </m:d>
                    </m:oMath>
                  </m:oMathPara>
                </a14:m>
                <a:endParaRPr lang="en-US" b="0" dirty="0" smtClean="0"/>
              </a:p>
              <a:p>
                <a:pPr marL="0" indent="0">
                  <a:buNone/>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801" b="-7703"/>
                </a:stretch>
              </a:blipFill>
            </p:spPr>
            <p:txBody>
              <a:bodyPr/>
              <a:lstStyle/>
              <a:p>
                <a:r>
                  <a:rPr lang="en-US">
                    <a:noFill/>
                  </a:rPr>
                  <a:t> </a:t>
                </a:r>
              </a:p>
            </p:txBody>
          </p:sp>
        </mc:Fallback>
      </mc:AlternateContent>
    </p:spTree>
    <p:extLst>
      <p:ext uri="{BB962C8B-B14F-4D97-AF65-F5344CB8AC3E}">
        <p14:creationId xmlns:p14="http://schemas.microsoft.com/office/powerpoint/2010/main" val="3221549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1</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06461" y="2072121"/>
            <a:ext cx="7296150" cy="4505325"/>
          </a:xfrm>
          <a:prstGeom prst="rect">
            <a:avLst/>
          </a:prstGeom>
        </p:spPr>
      </p:pic>
    </p:spTree>
    <p:extLst>
      <p:ext uri="{BB962C8B-B14F-4D97-AF65-F5344CB8AC3E}">
        <p14:creationId xmlns:p14="http://schemas.microsoft.com/office/powerpoint/2010/main" val="211038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2</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836409" y="1614488"/>
            <a:ext cx="7096125" cy="4562475"/>
          </a:xfrm>
          <a:prstGeom prst="rect">
            <a:avLst/>
          </a:prstGeom>
        </p:spPr>
      </p:pic>
    </p:spTree>
    <p:extLst>
      <p:ext uri="{BB962C8B-B14F-4D97-AF65-F5344CB8AC3E}">
        <p14:creationId xmlns:p14="http://schemas.microsoft.com/office/powerpoint/2010/main" val="1631722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degree 3</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357688" y="1916689"/>
            <a:ext cx="7362825" cy="4562475"/>
          </a:xfrm>
          <a:prstGeom prst="rect">
            <a:avLst/>
          </a:prstGeom>
        </p:spPr>
      </p:pic>
    </p:spTree>
    <p:extLst>
      <p:ext uri="{BB962C8B-B14F-4D97-AF65-F5344CB8AC3E}">
        <p14:creationId xmlns:p14="http://schemas.microsoft.com/office/powerpoint/2010/main" val="219702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6</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27464"/>
                <a:ext cx="10515600" cy="4628717"/>
              </a:xfrm>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5</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6</m:t>
                        </m:r>
                      </m:sup>
                    </m:sSup>
                  </m:oMath>
                </a14:m>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27464"/>
                <a:ext cx="10515600" cy="4628717"/>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405062" y="2028825"/>
            <a:ext cx="7381875" cy="4829175"/>
          </a:xfrm>
          <a:prstGeom prst="rect">
            <a:avLst/>
          </a:prstGeom>
        </p:spPr>
      </p:pic>
    </p:spTree>
    <p:extLst>
      <p:ext uri="{BB962C8B-B14F-4D97-AF65-F5344CB8AC3E}">
        <p14:creationId xmlns:p14="http://schemas.microsoft.com/office/powerpoint/2010/main" val="3952159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9</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44336"/>
                <a:ext cx="10515600" cy="4732627"/>
              </a:xfrm>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5</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6</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9</m:t>
                        </m:r>
                      </m:sup>
                    </m:sSup>
                  </m:oMath>
                </a14:m>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44336"/>
                <a:ext cx="10515600" cy="4732627"/>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29716" y="1954789"/>
            <a:ext cx="7296150" cy="4486275"/>
          </a:xfrm>
          <a:prstGeom prst="rect">
            <a:avLst/>
          </a:prstGeom>
        </p:spPr>
      </p:pic>
    </p:spTree>
    <p:extLst>
      <p:ext uri="{BB962C8B-B14F-4D97-AF65-F5344CB8AC3E}">
        <p14:creationId xmlns:p14="http://schemas.microsoft.com/office/powerpoint/2010/main" val="2836321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12</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12</m:t>
                        </m:r>
                      </m:sup>
                    </m:sSup>
                  </m:oMath>
                </a14:m>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17594" y="2362200"/>
            <a:ext cx="7486650" cy="4495800"/>
          </a:xfrm>
          <a:prstGeom prst="rect">
            <a:avLst/>
          </a:prstGeom>
        </p:spPr>
      </p:pic>
    </p:spTree>
    <p:extLst>
      <p:ext uri="{BB962C8B-B14F-4D97-AF65-F5344CB8AC3E}">
        <p14:creationId xmlns:p14="http://schemas.microsoft.com/office/powerpoint/2010/main" val="237147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310"/>
          </a:xfrm>
        </p:spPr>
        <p:txBody>
          <a:bodyPr/>
          <a:lstStyle/>
          <a:p>
            <a:r>
              <a:rPr lang="en-US" dirty="0" smtClean="0">
                <a:solidFill>
                  <a:srgbClr val="0070C0"/>
                </a:solidFill>
              </a:rPr>
              <a:t>Story 1: Cycles and Epicycles</a:t>
            </a:r>
            <a:endParaRPr lang="en-US" dirty="0">
              <a:solidFill>
                <a:srgbClr val="0070C0"/>
              </a:solidFill>
            </a:endParaRPr>
          </a:p>
        </p:txBody>
      </p:sp>
      <p:sp>
        <p:nvSpPr>
          <p:cNvPr id="3" name="Content Placeholder 2"/>
          <p:cNvSpPr>
            <a:spLocks noGrp="1"/>
          </p:cNvSpPr>
          <p:nvPr>
            <p:ph idx="1"/>
          </p:nvPr>
        </p:nvSpPr>
        <p:spPr>
          <a:xfrm>
            <a:off x="838200" y="1101436"/>
            <a:ext cx="10515600" cy="5075527"/>
          </a:xfrm>
        </p:spPr>
        <p:txBody>
          <a:bodyPr/>
          <a:lstStyle/>
          <a:p>
            <a:r>
              <a:rPr lang="en-US" dirty="0" smtClean="0"/>
              <a:t>Aristotle (384-322 BC), Ptolemy (90-168 AD): used systems involving 53 to 55 concentric spheres.</a:t>
            </a:r>
          </a:p>
          <a:p>
            <a:r>
              <a:rPr lang="en-US" dirty="0" smtClean="0"/>
              <a:t>Copernicus: puts the Sun in the center. Keeps the spheres.</a:t>
            </a:r>
          </a:p>
          <a:p>
            <a:r>
              <a:rPr lang="en-US" dirty="0" smtClean="0"/>
              <a:t>Interestingly: observation tables were not accurate enough to distinguish which was the clearly better model.</a:t>
            </a:r>
          </a:p>
          <a:p>
            <a:pPr marL="0" indent="0">
              <a:buNone/>
            </a:pPr>
            <a:endParaRPr lang="en-US" dirty="0"/>
          </a:p>
        </p:txBody>
      </p:sp>
      <p:pic>
        <p:nvPicPr>
          <p:cNvPr id="4" name="Picture 3"/>
          <p:cNvPicPr>
            <a:picLocks noChangeAspect="1"/>
          </p:cNvPicPr>
          <p:nvPr/>
        </p:nvPicPr>
        <p:blipFill>
          <a:blip r:embed="rId2"/>
          <a:stretch>
            <a:fillRect/>
          </a:stretch>
        </p:blipFill>
        <p:spPr>
          <a:xfrm>
            <a:off x="1362941" y="3314700"/>
            <a:ext cx="8115300" cy="3543300"/>
          </a:xfrm>
          <a:prstGeom prst="rect">
            <a:avLst/>
          </a:prstGeom>
        </p:spPr>
      </p:pic>
    </p:spTree>
    <p:extLst>
      <p:ext uri="{BB962C8B-B14F-4D97-AF65-F5344CB8AC3E}">
        <p14:creationId xmlns:p14="http://schemas.microsoft.com/office/powerpoint/2010/main" val="1364687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degree 20</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10591"/>
                <a:ext cx="10515600" cy="4566372"/>
              </a:xfrm>
            </p:spPr>
            <p:txBody>
              <a:bodyPr/>
              <a:lstStyle/>
              <a:p>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20</m:t>
                        </m:r>
                      </m:sup>
                    </m:sSup>
                  </m:oMath>
                </a14:m>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10591"/>
                <a:ext cx="10515600" cy="4566372"/>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861396" y="2257425"/>
            <a:ext cx="7362825" cy="4600575"/>
          </a:xfrm>
          <a:prstGeom prst="rect">
            <a:avLst/>
          </a:prstGeom>
        </p:spPr>
      </p:pic>
    </p:spTree>
    <p:extLst>
      <p:ext uri="{BB962C8B-B14F-4D97-AF65-F5344CB8AC3E}">
        <p14:creationId xmlns:p14="http://schemas.microsoft.com/office/powerpoint/2010/main" val="1689445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Polynomial Basis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Polynomials of the form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𝑘</m:t>
                        </m:r>
                      </m:sup>
                    </m:sSup>
                  </m:oMath>
                </a14:m>
                <a:r>
                  <a:rPr lang="en-US" dirty="0" smtClean="0"/>
                  <a:t> quickly become very steep. There are much better polynomial bases: e.g. </a:t>
                </a:r>
                <a:r>
                  <a:rPr lang="en-US" dirty="0" err="1" smtClean="0"/>
                  <a:t>Chebyshev</a:t>
                </a:r>
                <a:r>
                  <a:rPr lang="en-US" dirty="0" smtClean="0"/>
                  <a:t>, </a:t>
                </a:r>
                <a:r>
                  <a:rPr lang="en-US" dirty="0" err="1" smtClean="0"/>
                  <a:t>Hermite</a:t>
                </a:r>
                <a:r>
                  <a:rPr lang="en-US" dirty="0" smtClean="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10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915516" y="2957080"/>
            <a:ext cx="6153150" cy="3790950"/>
          </a:xfrm>
          <a:prstGeom prst="rect">
            <a:avLst/>
          </a:prstGeom>
        </p:spPr>
      </p:pic>
    </p:spTree>
    <p:extLst>
      <p:ext uri="{BB962C8B-B14F-4D97-AF65-F5344CB8AC3E}">
        <p14:creationId xmlns:p14="http://schemas.microsoft.com/office/powerpoint/2010/main" val="1728346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439"/>
          </a:xfrm>
        </p:spPr>
        <p:txBody>
          <a:bodyPr/>
          <a:lstStyle/>
          <a:p>
            <a:r>
              <a:rPr lang="en-US" dirty="0" smtClean="0">
                <a:solidFill>
                  <a:srgbClr val="0070C0"/>
                </a:solidFill>
              </a:rPr>
              <a:t>Mean squared error for polynomial models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330036"/>
                <a:ext cx="10332027" cy="4846927"/>
              </a:xfrm>
            </p:spPr>
            <p:txBody>
              <a:bodyPr>
                <a:normAutofit/>
              </a:bodyPr>
              <a:lstStyle/>
              <a:p>
                <a:r>
                  <a:rPr lang="en-US" sz="2000" dirty="0" smtClean="0"/>
                  <a:t>Training set MSE</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𝑓</m:t>
                                    </m:r>
                                  </m:e>
                                </m:acc>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e>
                            </m:d>
                          </m:e>
                          <m:sup>
                            <m:r>
                              <a:rPr lang="en-US" sz="2000" b="0" i="1" smtClean="0">
                                <a:latin typeface="Cambria Math" panose="02040503050406030204" pitchFamily="18" charset="0"/>
                              </a:rPr>
                              <m:t>2</m:t>
                            </m:r>
                          </m:sup>
                        </m:sSup>
                      </m:e>
                    </m:nary>
                  </m:oMath>
                </a14:m>
                <a:r>
                  <a:rPr lang="en-US" sz="2000" dirty="0" smtClean="0"/>
                  <a:t> </a:t>
                </a:r>
              </a:p>
              <a:p>
                <a:pPr/>
                <a:endParaRPr lang="en-US" sz="2000" dirty="0" smtClean="0"/>
              </a:p>
              <a:p>
                <a:pPr/>
                <a:r>
                  <a:rPr lang="en-US" sz="2000" dirty="0" smtClean="0"/>
                  <a:t>True MSE:</a:t>
                </a:r>
              </a:p>
              <a:p>
                <a:pPr marL="0" indent="0">
                  <a:buNone/>
                </a:pPr>
                <a14:m>
                  <m:oMathPara xmlns:m="http://schemas.openxmlformats.org/officeDocument/2006/math">
                    <m:oMathParaPr>
                      <m:jc m:val="left"/>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8</m:t>
                          </m:r>
                        </m:den>
                      </m:f>
                      <m:r>
                        <a:rPr lang="en-US" sz="2000" b="0" i="1" smtClean="0">
                          <a:latin typeface="Cambria Math" panose="02040503050406030204" pitchFamily="18" charset="0"/>
                        </a:rPr>
                        <m:t> </m:t>
                      </m:r>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−4</m:t>
                          </m:r>
                        </m:sub>
                        <m:sup>
                          <m:r>
                            <a:rPr lang="en-US" sz="2000" b="0" i="1" smtClean="0">
                              <a:latin typeface="Cambria Math" panose="02040503050406030204" pitchFamily="18" charset="0"/>
                            </a:rPr>
                            <m:t>+4</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𝜎</m:t>
                              </m:r>
                            </m:e>
                            <m:sub>
                              <m:r>
                                <a:rPr lang="en-US" sz="2000" b="0" i="1" smtClean="0">
                                  <a:latin typeface="Cambria Math" panose="02040503050406030204" pitchFamily="18" charset="0"/>
                                </a:rPr>
                                <m:t>𝑡𝑟𝑢𝑒</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𝑡𝑟𝑢𝑒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𝑓</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𝑑𝑥</m:t>
                          </m:r>
                        </m:e>
                      </m:nary>
                    </m:oMath>
                  </m:oMathPara>
                </a14:m>
                <a:endParaRPr lang="en-US" sz="2000" b="0" dirty="0" smtClean="0"/>
              </a:p>
              <a:p>
                <a:pPr marL="0" indent="0">
                  <a:buNone/>
                </a:pPr>
                <a:endParaRPr lang="en-US" sz="2000" dirty="0" smtClean="0"/>
              </a:p>
              <a:p>
                <a:pPr marL="0" indent="0">
                  <a:buNone/>
                </a:pPr>
                <a:endParaRPr lang="en-US" sz="2000" dirty="0" smtClean="0"/>
              </a:p>
              <a:p>
                <a:pPr marL="0" indent="0">
                  <a:buNone/>
                </a:pPr>
                <a:r>
                  <a:rPr lang="en-US" sz="2000" dirty="0" smtClean="0"/>
                  <a:t>Is MSE a good measure of the error? </a:t>
                </a:r>
              </a:p>
              <a:p>
                <a:pPr marL="0" indent="0">
                  <a:buNone/>
                </a:pPr>
                <a:r>
                  <a:rPr lang="en-US" sz="2000" dirty="0" smtClean="0"/>
                  <a:t>Why do we integrate over </a:t>
                </a:r>
                <a14:m>
                  <m:oMath xmlns:m="http://schemas.openxmlformats.org/officeDocument/2006/math">
                    <m:r>
                      <a:rPr lang="en-US" sz="2000" b="0" i="1" smtClean="0">
                        <a:latin typeface="Cambria Math" panose="02040503050406030204" pitchFamily="18" charset="0"/>
                      </a:rPr>
                      <m:t>[−4,+4]</m:t>
                    </m:r>
                  </m:oMath>
                </a14:m>
                <a:r>
                  <a:rPr lang="en-US" sz="2000" dirty="0" smtClean="0"/>
                  <a:t>?</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330036"/>
                <a:ext cx="10332027" cy="4846927"/>
              </a:xfrm>
              <a:blipFill rotWithShape="0">
                <a:blip r:embed="rId2"/>
                <a:stretch>
                  <a:fillRect l="-649" t="-125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362575" y="1431780"/>
            <a:ext cx="5353050" cy="3724275"/>
          </a:xfrm>
          <a:prstGeom prst="rect">
            <a:avLst/>
          </a:prstGeom>
        </p:spPr>
      </p:pic>
    </p:spTree>
    <p:extLst>
      <p:ext uri="{BB962C8B-B14F-4D97-AF65-F5344CB8AC3E}">
        <p14:creationId xmlns:p14="http://schemas.microsoft.com/office/powerpoint/2010/main" val="416473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About Error Measures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solidFill>
                      <a:srgbClr val="0070C0"/>
                    </a:solidFill>
                  </a:rPr>
                  <a:t>Domain</a:t>
                </a:r>
              </a:p>
              <a:p>
                <a:pPr lvl="1"/>
                <a:r>
                  <a:rPr lang="en-US" dirty="0" smtClean="0"/>
                  <a:t>should be related to the input data distribution.</a:t>
                </a:r>
              </a:p>
              <a:p>
                <a:r>
                  <a:rPr lang="en-US" dirty="0" smtClean="0">
                    <a:solidFill>
                      <a:srgbClr val="0070C0"/>
                    </a:solidFill>
                  </a:rPr>
                  <a:t>Metric</a:t>
                </a:r>
              </a:p>
              <a:p>
                <a:pPr lvl="1"/>
                <a:r>
                  <a:rPr lang="en-US" dirty="0" smtClean="0"/>
                  <a:t>Uniform metric: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m:t>
                        </m:r>
                      </m:sub>
                    </m:sSub>
                  </m:oMath>
                </a14:m>
                <a:endParaRPr lang="en-US" dirty="0" smtClean="0"/>
              </a:p>
              <a:p>
                <a:pPr lvl="1"/>
                <a:r>
                  <a:rPr lang="en-US" dirty="0" smtClean="0"/>
                  <a:t>Averaged with 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oMath>
                </a14:m>
                <a:r>
                  <a:rPr lang="en-US" dirty="0" smtClean="0"/>
                  <a:t> norm, e.g. MSE</a:t>
                </a:r>
              </a:p>
              <a:p>
                <a:r>
                  <a:rPr lang="en-US" dirty="0" smtClean="0">
                    <a:solidFill>
                      <a:srgbClr val="0070C0"/>
                    </a:solidFill>
                  </a:rPr>
                  <a:t>Derivatives</a:t>
                </a:r>
              </a:p>
              <a:p>
                <a:pPr lvl="1"/>
                <a:r>
                  <a:rPr lang="en-US" i="1" dirty="0" smtClean="0">
                    <a:solidFill>
                      <a:srgbClr val="FF0000"/>
                    </a:solidFill>
                  </a:rPr>
                  <a:t>Very close functions </a:t>
                </a:r>
                <a:r>
                  <a:rPr lang="en-US" dirty="0" smtClean="0"/>
                  <a:t>can have </a:t>
                </a:r>
                <a:r>
                  <a:rPr lang="en-US" i="1" dirty="0" smtClean="0">
                    <a:solidFill>
                      <a:srgbClr val="FF0000"/>
                    </a:solidFill>
                  </a:rPr>
                  <a:t>very different derivatives</a:t>
                </a:r>
              </a:p>
              <a:p>
                <a:pPr lvl="1"/>
                <a:r>
                  <a:rPr lang="en-US" dirty="0" err="1" smtClean="0"/>
                  <a:t>Sobolev</a:t>
                </a:r>
                <a:r>
                  <a:rPr lang="en-US" dirty="0" smtClean="0"/>
                  <a:t> metrics</a:t>
                </a:r>
              </a:p>
              <a:p>
                <a:r>
                  <a:rPr lang="en-US" dirty="0" smtClean="0">
                    <a:solidFill>
                      <a:srgbClr val="0070C0"/>
                    </a:solidFill>
                  </a:rPr>
                  <a:t>Integrals</a:t>
                </a:r>
              </a:p>
              <a:p>
                <a:pPr lvl="1"/>
                <a:r>
                  <a:rPr lang="en-US" dirty="0" smtClean="0"/>
                  <a:t>Conversely, </a:t>
                </a:r>
                <a:r>
                  <a:rPr lang="en-US" i="1" dirty="0" smtClean="0">
                    <a:solidFill>
                      <a:srgbClr val="FF0000"/>
                    </a:solidFill>
                  </a:rPr>
                  <a:t>very close functions </a:t>
                </a:r>
                <a:r>
                  <a:rPr lang="en-US" dirty="0" smtClean="0"/>
                  <a:t>always have </a:t>
                </a:r>
                <a:r>
                  <a:rPr lang="en-US" i="1" dirty="0" smtClean="0">
                    <a:solidFill>
                      <a:srgbClr val="FF0000"/>
                    </a:solidFill>
                  </a:rPr>
                  <a:t>very close integrals</a:t>
                </a:r>
                <a:r>
                  <a:rPr lang="en-US" dirty="0"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182884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Piecewise Linear Basis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313218" cy="4351338"/>
              </a:xfrm>
            </p:spPr>
            <p:txBody>
              <a:bodyPr/>
              <a:lstStyle/>
              <a:p>
                <a:pPr marL="0" indent="0">
                  <a:buNone/>
                </a:pPr>
                <a:r>
                  <a:rPr lang="en-US" dirty="0" smtClean="0"/>
                  <a:t>Choose </a:t>
                </a:r>
                <a:r>
                  <a:rPr lang="en-US" dirty="0" smtClean="0">
                    <a:solidFill>
                      <a:srgbClr val="FF0000"/>
                    </a:solidFill>
                  </a:rPr>
                  <a:t>knots</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endParaRPr lang="en-US" dirty="0" smtClean="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m:oMathPara>
                </a14:m>
                <a:endParaRPr lang="en-US" dirty="0" smtClean="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smtClean="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313218" cy="4351338"/>
              </a:xfrm>
              <a:blipFill rotWithShape="0">
                <a:blip r:embed="rId2"/>
                <a:stretch>
                  <a:fillRect l="-2411"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095999" y="1275051"/>
            <a:ext cx="5719837" cy="4637376"/>
          </a:xfrm>
          <a:prstGeom prst="rect">
            <a:avLst/>
          </a:prstGeom>
        </p:spPr>
      </p:pic>
    </p:spTree>
    <p:extLst>
      <p:ext uri="{BB962C8B-B14F-4D97-AF65-F5344CB8AC3E}">
        <p14:creationId xmlns:p14="http://schemas.microsoft.com/office/powerpoint/2010/main" val="961076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Piecewise Linear Models</a:t>
            </a:r>
            <a:endParaRPr lang="en-US"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983240" y="1690687"/>
            <a:ext cx="10404643" cy="4034703"/>
          </a:xfrm>
          <a:prstGeom prst="rect">
            <a:avLst/>
          </a:prstGeom>
        </p:spPr>
      </p:pic>
    </p:spTree>
    <p:extLst>
      <p:ext uri="{BB962C8B-B14F-4D97-AF65-F5344CB8AC3E}">
        <p14:creationId xmlns:p14="http://schemas.microsoft.com/office/powerpoint/2010/main" val="1744200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Piecewise Linear Models</a:t>
            </a:r>
            <a:endParaRPr lang="en-US"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930418" y="1823966"/>
            <a:ext cx="10762722" cy="4130025"/>
          </a:xfrm>
          <a:prstGeom prst="rect">
            <a:avLst/>
          </a:prstGeom>
        </p:spPr>
      </p:pic>
    </p:spTree>
    <p:extLst>
      <p:ext uri="{BB962C8B-B14F-4D97-AF65-F5344CB8AC3E}">
        <p14:creationId xmlns:p14="http://schemas.microsoft.com/office/powerpoint/2010/main" val="2523027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0070C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987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143"/>
            <a:ext cx="10515600" cy="926639"/>
          </a:xfrm>
        </p:spPr>
        <p:txBody>
          <a:bodyPr/>
          <a:lstStyle/>
          <a:p>
            <a:r>
              <a:rPr lang="en-US" dirty="0" smtClean="0">
                <a:solidFill>
                  <a:srgbClr val="0070C0"/>
                </a:solidFill>
              </a:rPr>
              <a:t>MSE for Piecewise Linear Models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884718" cy="4351338"/>
              </a:xfrm>
            </p:spPr>
            <p:txBody>
              <a:bodyPr/>
              <a:lstStyle/>
              <a:p>
                <a:pPr marL="0" indent="0">
                  <a:buNone/>
                </a:pPr>
                <a:r>
                  <a:rPr lang="en-US" dirty="0" smtClean="0"/>
                  <a:t>Training set MSE:</a:t>
                </a:r>
              </a:p>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nary>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oMath>
                  </m:oMathPara>
                </a14:m>
                <a:endParaRPr lang="en-US" dirty="0" smtClean="0"/>
              </a:p>
              <a:p>
                <a:pPr marL="0" indent="0">
                  <a:buNone/>
                </a:pPr>
                <a:endParaRPr lang="en-US" dirty="0" smtClean="0"/>
              </a:p>
              <a:p>
                <a:pPr marL="0" indent="0">
                  <a:buNone/>
                </a:pPr>
                <a:endParaRPr lang="en-US" dirty="0"/>
              </a:p>
              <a:p>
                <a:pPr marL="0" indent="0">
                  <a:buNone/>
                </a:pPr>
                <a:r>
                  <a:rPr lang="en-US" dirty="0" smtClean="0"/>
                  <a:t>True MSE:</a:t>
                </a:r>
              </a:p>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−4</m:t>
                          </m:r>
                        </m:sub>
                        <m:sup>
                          <m:r>
                            <a:rPr lang="en-US" b="0" i="1" smtClean="0">
                              <a:latin typeface="Cambria Math" panose="02040503050406030204" pitchFamily="18" charset="0"/>
                            </a:rPr>
                            <m:t>4</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𝑡𝑟𝑢𝑒</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𝑡𝑟𝑢𝑒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𝑑𝑥</m:t>
                          </m:r>
                          <m:r>
                            <a:rPr lang="en-US" b="0" i="1" smtClean="0">
                              <a:latin typeface="Cambria Math" panose="02040503050406030204" pitchFamily="18" charset="0"/>
                            </a:rPr>
                            <m:t> </m:t>
                          </m:r>
                        </m:e>
                      </m:nary>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884718" cy="4351338"/>
              </a:xfrm>
              <a:blipFill rotWithShape="0">
                <a:blip r:embed="rId2"/>
                <a:stretch>
                  <a:fillRect l="-2176"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205411" y="1163782"/>
            <a:ext cx="5985598" cy="3719398"/>
          </a:xfrm>
          <a:prstGeom prst="rect">
            <a:avLst/>
          </a:prstGeom>
        </p:spPr>
      </p:pic>
    </p:spTree>
    <p:extLst>
      <p:ext uri="{BB962C8B-B14F-4D97-AF65-F5344CB8AC3E}">
        <p14:creationId xmlns:p14="http://schemas.microsoft.com/office/powerpoint/2010/main" val="2253813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Piecewise Polynomial (Splines)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smtClean="0"/>
                  <a:t>Quadratic splines: </a:t>
                </a:r>
                <a14:m>
                  <m:oMath xmlns:m="http://schemas.openxmlformats.org/officeDocument/2006/math">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=1, </m:t>
                    </m:r>
                    <m:r>
                      <a:rPr lang="en-US" sz="2400" b="0" i="1" smtClean="0">
                        <a:latin typeface="Cambria Math" panose="02040503050406030204" pitchFamily="18" charset="0"/>
                      </a:rPr>
                      <m:t>𝑥</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e>
                            </m:d>
                          </m:e>
                        </m:func>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endParaRPr lang="en-US" sz="2400" dirty="0" smtClean="0"/>
              </a:p>
              <a:p>
                <a:r>
                  <a:rPr lang="en-US" sz="2400" dirty="0" smtClean="0"/>
                  <a:t>Cubic splines: </a:t>
                </a:r>
                <a14:m>
                  <m:oMath xmlns:m="http://schemas.openxmlformats.org/officeDocument/2006/math">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=1, </m:t>
                    </m:r>
                    <m:r>
                      <a:rPr lang="en-US" sz="2400" b="0" i="1" smtClean="0">
                        <a:latin typeface="Cambria Math" panose="02040503050406030204" pitchFamily="18" charset="0"/>
                      </a:rPr>
                      <m:t>𝑥</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e>
                            </m:d>
                          </m:e>
                        </m:func>
                      </m:e>
                      <m:sup>
                        <m:r>
                          <a:rPr lang="en-US" sz="2400" b="0" i="1" smtClean="0">
                            <a:latin typeface="Cambria Math" panose="02040503050406030204" pitchFamily="18" charset="0"/>
                          </a:rPr>
                          <m:t>3</m:t>
                        </m:r>
                      </m:sup>
                    </m:sSup>
                    <m:r>
                      <a:rPr lang="en-US" sz="2400" b="0" i="1" smtClean="0">
                        <a:latin typeface="Cambria Math" panose="02040503050406030204" pitchFamily="18" charset="0"/>
                      </a:rPr>
                      <m:t>, …</m:t>
                    </m:r>
                  </m:oMath>
                </a14:m>
                <a:endParaRPr lang="en-US" sz="2400"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196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73863" y="2640156"/>
            <a:ext cx="6284337" cy="4171941"/>
          </a:xfrm>
          <a:prstGeom prst="rect">
            <a:avLst/>
          </a:prstGeom>
        </p:spPr>
      </p:pic>
    </p:spTree>
    <p:extLst>
      <p:ext uri="{BB962C8B-B14F-4D97-AF65-F5344CB8AC3E}">
        <p14:creationId xmlns:p14="http://schemas.microsoft.com/office/powerpoint/2010/main" val="59644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The characters</a:t>
            </a:r>
            <a:endParaRPr lang="en-US"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2855447" y="1825625"/>
            <a:ext cx="6481106" cy="4351338"/>
          </a:xfrm>
          <a:prstGeom prst="rect">
            <a:avLst/>
          </a:prstGeom>
        </p:spPr>
      </p:pic>
    </p:spTree>
    <p:extLst>
      <p:ext uri="{BB962C8B-B14F-4D97-AF65-F5344CB8AC3E}">
        <p14:creationId xmlns:p14="http://schemas.microsoft.com/office/powerpoint/2010/main" val="25203655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MSE for Quadratic Splines</a:t>
            </a:r>
            <a:endParaRPr lang="en-US" dirty="0">
              <a:solidFill>
                <a:srgbClr val="0070C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396345" cy="4351338"/>
              </a:xfrm>
            </p:spPr>
            <p:txBody>
              <a:bodyPr>
                <a:normAutofit/>
              </a:bodyPr>
              <a:lstStyle/>
              <a:p>
                <a:pPr marL="0" indent="0">
                  <a:buNone/>
                </a:pPr>
                <a:r>
                  <a:rPr lang="en-US" sz="2400" dirty="0" smtClean="0"/>
                  <a:t>Training set MSE:</a:t>
                </a:r>
              </a:p>
              <a:p>
                <a:pPr marL="0" indent="0">
                  <a:buNone/>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e>
                      </m:nary>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m:oMathPara>
                </a14:m>
                <a:endParaRPr lang="en-US" sz="2400" dirty="0" smtClean="0"/>
              </a:p>
              <a:p>
                <a:pPr marL="0" indent="0">
                  <a:buNone/>
                </a:pPr>
                <a:endParaRPr lang="en-US" sz="2400" dirty="0" smtClean="0"/>
              </a:p>
              <a:p>
                <a:pPr marL="0" indent="0">
                  <a:buNone/>
                </a:pPr>
                <a:endParaRPr lang="en-US" sz="2400" dirty="0"/>
              </a:p>
              <a:p>
                <a:pPr marL="0" indent="0">
                  <a:buNone/>
                </a:pPr>
                <a:r>
                  <a:rPr lang="en-US" sz="2400" dirty="0" smtClean="0"/>
                  <a:t>True MSE:</a:t>
                </a:r>
              </a:p>
              <a:p>
                <a:pPr marL="0" indent="0">
                  <a:buNone/>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8</m:t>
                          </m:r>
                        </m:den>
                      </m:f>
                      <m:r>
                        <a:rPr lang="en-US" sz="2400" b="0" i="1" smtClean="0">
                          <a:latin typeface="Cambria Math" panose="02040503050406030204" pitchFamily="18" charset="0"/>
                        </a:rPr>
                        <m:t> </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4</m:t>
                          </m:r>
                        </m:sub>
                        <m:sup>
                          <m:r>
                            <a:rPr lang="en-US" sz="2400" b="0" i="1" smtClean="0">
                              <a:latin typeface="Cambria Math" panose="02040503050406030204" pitchFamily="18" charset="0"/>
                            </a:rPr>
                            <m:t>4</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𝑡𝑟𝑢𝑒</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𝑡𝑟𝑢𝑒</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𝑑𝑥</m:t>
                          </m:r>
                          <m:r>
                            <a:rPr lang="en-US" sz="2400" b="0" i="1" smtClean="0">
                              <a:latin typeface="Cambria Math" panose="02040503050406030204" pitchFamily="18" charset="0"/>
                            </a:rPr>
                            <m:t> </m:t>
                          </m:r>
                        </m:e>
                      </m:nary>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396345" cy="4351338"/>
              </a:xfrm>
              <a:blipFill rotWithShape="0">
                <a:blip r:embed="rId2"/>
                <a:stretch>
                  <a:fillRect l="-1808" t="-196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850082" y="1606261"/>
            <a:ext cx="5939542" cy="4233430"/>
          </a:xfrm>
          <a:prstGeom prst="rect">
            <a:avLst/>
          </a:prstGeom>
        </p:spPr>
      </p:pic>
    </p:spTree>
    <p:extLst>
      <p:ext uri="{BB962C8B-B14F-4D97-AF65-F5344CB8AC3E}">
        <p14:creationId xmlns:p14="http://schemas.microsoft.com/office/powerpoint/2010/main" val="1393868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Changing the training data: more examples</a:t>
            </a:r>
            <a:endParaRPr lang="en-US"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1960819" y="1825625"/>
            <a:ext cx="8270361" cy="4351338"/>
          </a:xfrm>
          <a:prstGeom prst="rect">
            <a:avLst/>
          </a:prstGeom>
        </p:spPr>
      </p:pic>
    </p:spTree>
    <p:extLst>
      <p:ext uri="{BB962C8B-B14F-4D97-AF65-F5344CB8AC3E}">
        <p14:creationId xmlns:p14="http://schemas.microsoft.com/office/powerpoint/2010/main" val="4167919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Changing the training data: less noise</a:t>
            </a:r>
            <a:endParaRPr lang="en-US" dirty="0">
              <a:solidFill>
                <a:srgbClr val="0070C0"/>
              </a:solidFill>
            </a:endParaRPr>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829232" y="1939925"/>
            <a:ext cx="8201025" cy="4371975"/>
          </a:xfrm>
          <a:prstGeom prst="rect">
            <a:avLst/>
          </a:prstGeom>
        </p:spPr>
      </p:pic>
    </p:spTree>
    <p:extLst>
      <p:ext uri="{BB962C8B-B14F-4D97-AF65-F5344CB8AC3E}">
        <p14:creationId xmlns:p14="http://schemas.microsoft.com/office/powerpoint/2010/main" val="1947156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First Conclusions</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70C0"/>
                </a:solidFill>
              </a:rPr>
              <a:t>The fancier the models, the higher the price</a:t>
            </a:r>
            <a:r>
              <a:rPr lang="en-US" dirty="0" smtClean="0"/>
              <a:t>. </a:t>
            </a:r>
            <a:endParaRPr lang="en-US" dirty="0"/>
          </a:p>
          <a:p>
            <a:pPr lvl="1"/>
            <a:r>
              <a:rPr lang="en-US" dirty="0" smtClean="0"/>
              <a:t>We can pay with more data. </a:t>
            </a:r>
            <a:endParaRPr lang="en-US" dirty="0"/>
          </a:p>
          <a:p>
            <a:pPr lvl="1"/>
            <a:r>
              <a:rPr lang="en-US" dirty="0" smtClean="0"/>
              <a:t>We can pay with better data. </a:t>
            </a:r>
          </a:p>
          <a:p>
            <a:r>
              <a:rPr lang="en-US" dirty="0" smtClean="0">
                <a:solidFill>
                  <a:srgbClr val="0070C0"/>
                </a:solidFill>
              </a:rPr>
              <a:t>In practice we do the converse</a:t>
            </a:r>
            <a:r>
              <a:rPr lang="en-US" dirty="0" smtClean="0"/>
              <a:t>. </a:t>
            </a:r>
            <a:endParaRPr lang="en-US" dirty="0"/>
          </a:p>
          <a:p>
            <a:pPr lvl="1"/>
            <a:r>
              <a:rPr lang="en-US" dirty="0" smtClean="0"/>
              <a:t>Changing the data is usually more costly than changing the model. </a:t>
            </a:r>
            <a:endParaRPr lang="en-US" dirty="0"/>
          </a:p>
          <a:p>
            <a:pPr lvl="1"/>
            <a:r>
              <a:rPr lang="en-US" dirty="0" smtClean="0"/>
              <a:t>Adapt the model “capacity” to the data. </a:t>
            </a:r>
            <a:endParaRPr lang="en-US" dirty="0"/>
          </a:p>
          <a:p>
            <a:pPr lvl="1"/>
            <a:r>
              <a:rPr lang="en-US" dirty="0" smtClean="0"/>
              <a:t>No shortage of methods. </a:t>
            </a:r>
          </a:p>
          <a:p>
            <a:pPr lvl="1"/>
            <a:endParaRPr lang="en-US" dirty="0"/>
          </a:p>
          <a:p>
            <a:r>
              <a:rPr lang="en-US" dirty="0" smtClean="0">
                <a:solidFill>
                  <a:srgbClr val="0070C0"/>
                </a:solidFill>
              </a:rPr>
              <a:t>The validation questions</a:t>
            </a:r>
            <a:r>
              <a:rPr lang="en-US" dirty="0" smtClean="0"/>
              <a:t>. </a:t>
            </a:r>
            <a:endParaRPr lang="en-US" dirty="0"/>
          </a:p>
          <a:p>
            <a:pPr lvl="1"/>
            <a:r>
              <a:rPr lang="en-US" dirty="0" smtClean="0"/>
              <a:t>We have too many options. How to choose one? </a:t>
            </a:r>
            <a:endParaRPr lang="en-US" dirty="0"/>
          </a:p>
          <a:p>
            <a:pPr lvl="1"/>
            <a:r>
              <a:rPr lang="en-US" dirty="0" smtClean="0"/>
              <a:t>How to estimate the quality of our work?</a:t>
            </a:r>
            <a:endParaRPr lang="en-US" dirty="0"/>
          </a:p>
        </p:txBody>
      </p:sp>
    </p:spTree>
    <p:extLst>
      <p:ext uri="{BB962C8B-B14F-4D97-AF65-F5344CB8AC3E}">
        <p14:creationId xmlns:p14="http://schemas.microsoft.com/office/powerpoint/2010/main" val="3399668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07336" cy="975302"/>
          </a:xfrm>
        </p:spPr>
        <p:txBody>
          <a:bodyPr/>
          <a:lstStyle/>
          <a:p>
            <a:r>
              <a:rPr lang="en-US" dirty="0" smtClean="0">
                <a:solidFill>
                  <a:srgbClr val="0070C0"/>
                </a:solidFill>
              </a:rPr>
              <a:t>Estimate the quality of our work</a:t>
            </a:r>
            <a:endParaRPr lang="en-US" dirty="0">
              <a:solidFill>
                <a:srgbClr val="0070C0"/>
              </a:solidFill>
            </a:endParaRPr>
          </a:p>
        </p:txBody>
      </p:sp>
      <p:sp>
        <p:nvSpPr>
          <p:cNvPr id="3" name="Content Placeholder 2"/>
          <p:cNvSpPr>
            <a:spLocks noGrp="1"/>
          </p:cNvSpPr>
          <p:nvPr>
            <p:ph idx="1"/>
          </p:nvPr>
        </p:nvSpPr>
        <p:spPr>
          <a:xfrm>
            <a:off x="838200" y="1517073"/>
            <a:ext cx="10515600" cy="4966853"/>
          </a:xfrm>
        </p:spPr>
        <p:txBody>
          <a:bodyPr>
            <a:normAutofit fontScale="85000" lnSpcReduction="20000"/>
          </a:bodyPr>
          <a:lstStyle/>
          <a:p>
            <a:pPr marL="0" indent="0">
              <a:buNone/>
            </a:pPr>
            <a:r>
              <a:rPr lang="en-US" dirty="0" smtClean="0">
                <a:solidFill>
                  <a:srgbClr val="0070C0"/>
                </a:solidFill>
              </a:rPr>
              <a:t>Performance on the training data is not convincing </a:t>
            </a:r>
          </a:p>
          <a:p>
            <a:r>
              <a:rPr lang="en-US" dirty="0" smtClean="0"/>
              <a:t>Cannot distinguish between learning by rote and understanding. </a:t>
            </a:r>
            <a:endParaRPr lang="en-US" dirty="0"/>
          </a:p>
          <a:p>
            <a:r>
              <a:rPr lang="en-US" dirty="0" smtClean="0"/>
              <a:t>Understanding leads to more useful predictions than learning by rote.</a:t>
            </a:r>
          </a:p>
          <a:p>
            <a:r>
              <a:rPr lang="en-US" dirty="0" smtClean="0"/>
              <a:t>Therefore we need fresh data to evaluate our work. </a:t>
            </a:r>
          </a:p>
          <a:p>
            <a:pPr marL="0" indent="0">
              <a:buNone/>
            </a:pPr>
            <a:r>
              <a:rPr lang="en-US" dirty="0" smtClean="0">
                <a:solidFill>
                  <a:srgbClr val="0070C0"/>
                </a:solidFill>
              </a:rPr>
              <a:t>Testing examples set aside before starting the work</a:t>
            </a:r>
            <a:r>
              <a:rPr lang="en-US" dirty="0" smtClean="0"/>
              <a:t>. </a:t>
            </a:r>
            <a:endParaRPr lang="en-US" dirty="0"/>
          </a:p>
          <a:p>
            <a:r>
              <a:rPr lang="en-US" dirty="0" smtClean="0"/>
              <a:t>Statistics work for randomly picked testing examples. </a:t>
            </a:r>
            <a:endParaRPr lang="en-US" dirty="0"/>
          </a:p>
          <a:p>
            <a:r>
              <a:rPr lang="en-US" dirty="0" smtClean="0"/>
              <a:t>Real life suggests selected testing examples (e.g. time series.) </a:t>
            </a:r>
          </a:p>
          <a:p>
            <a:pPr marL="0" indent="0">
              <a:buNone/>
            </a:pPr>
            <a:r>
              <a:rPr lang="en-US" dirty="0" smtClean="0">
                <a:solidFill>
                  <a:srgbClr val="0070C0"/>
                </a:solidFill>
              </a:rPr>
              <a:t>Testing data of a different nature. </a:t>
            </a:r>
            <a:endParaRPr lang="en-US" dirty="0">
              <a:solidFill>
                <a:srgbClr val="0070C0"/>
              </a:solidFill>
            </a:endParaRPr>
          </a:p>
          <a:p>
            <a:r>
              <a:rPr lang="en-US" dirty="0" smtClean="0"/>
              <a:t>New perspective on the same phenomenon. </a:t>
            </a:r>
            <a:endParaRPr lang="en-US" dirty="0"/>
          </a:p>
          <a:p>
            <a:r>
              <a:rPr lang="en-US" dirty="0" smtClean="0"/>
              <a:t>Often more instructive and convincing. </a:t>
            </a:r>
          </a:p>
          <a:p>
            <a:pPr marL="0" indent="0">
              <a:buNone/>
            </a:pPr>
            <a:r>
              <a:rPr lang="en-US" dirty="0" smtClean="0">
                <a:solidFill>
                  <a:srgbClr val="0070C0"/>
                </a:solidFill>
              </a:rPr>
              <a:t>What about the “elegance” of a model ? </a:t>
            </a:r>
            <a:endParaRPr lang="en-US" dirty="0">
              <a:solidFill>
                <a:srgbClr val="0070C0"/>
              </a:solidFill>
            </a:endParaRPr>
          </a:p>
          <a:p>
            <a:r>
              <a:rPr lang="en-US" dirty="0" err="1" smtClean="0"/>
              <a:t>Einstein:“Make</a:t>
            </a:r>
            <a:r>
              <a:rPr lang="en-US" dirty="0" smtClean="0"/>
              <a:t> everything as simple as possible, but not simpler.” </a:t>
            </a:r>
          </a:p>
          <a:p>
            <a:r>
              <a:rPr lang="en-US" dirty="0" smtClean="0"/>
              <a:t>How do you define “simple” ? </a:t>
            </a:r>
            <a:endParaRPr lang="en-US" dirty="0"/>
          </a:p>
        </p:txBody>
      </p:sp>
    </p:spTree>
    <p:extLst>
      <p:ext uri="{BB962C8B-B14F-4D97-AF65-F5344CB8AC3E}">
        <p14:creationId xmlns:p14="http://schemas.microsoft.com/office/powerpoint/2010/main" val="109665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5014"/>
          </a:xfrm>
        </p:spPr>
        <p:txBody>
          <a:bodyPr>
            <a:normAutofit/>
          </a:bodyPr>
          <a:lstStyle/>
          <a:p>
            <a:r>
              <a:rPr lang="en-US" dirty="0" smtClean="0">
                <a:solidFill>
                  <a:srgbClr val="0070C0"/>
                </a:solidFill>
              </a:rPr>
              <a:t>Story 1: </a:t>
            </a:r>
            <a:r>
              <a:rPr lang="en-US" dirty="0" err="1" smtClean="0">
                <a:solidFill>
                  <a:srgbClr val="0070C0"/>
                </a:solidFill>
              </a:rPr>
              <a:t>Tycho’s</a:t>
            </a:r>
            <a:r>
              <a:rPr lang="en-US" dirty="0" smtClean="0">
                <a:solidFill>
                  <a:srgbClr val="0070C0"/>
                </a:solidFill>
              </a:rPr>
              <a:t> Observatories</a:t>
            </a:r>
            <a:endParaRPr lang="en-US" dirty="0">
              <a:solidFill>
                <a:srgbClr val="0070C0"/>
              </a:solidFill>
            </a:endParaRPr>
          </a:p>
        </p:txBody>
      </p:sp>
      <p:sp>
        <p:nvSpPr>
          <p:cNvPr id="3" name="Content Placeholder 2"/>
          <p:cNvSpPr>
            <a:spLocks noGrp="1"/>
          </p:cNvSpPr>
          <p:nvPr>
            <p:ph idx="1"/>
          </p:nvPr>
        </p:nvSpPr>
        <p:spPr>
          <a:xfrm>
            <a:off x="838200" y="1245870"/>
            <a:ext cx="5711190" cy="5497830"/>
          </a:xfrm>
        </p:spPr>
        <p:txBody>
          <a:bodyPr>
            <a:normAutofit/>
          </a:bodyPr>
          <a:lstStyle/>
          <a:p>
            <a:r>
              <a:rPr lang="en-US" dirty="0" smtClean="0"/>
              <a:t>First in </a:t>
            </a:r>
            <a:r>
              <a:rPr lang="en-US" dirty="0" err="1" smtClean="0"/>
              <a:t>Uraniborg</a:t>
            </a:r>
            <a:r>
              <a:rPr lang="en-US" dirty="0" smtClean="0"/>
              <a:t>, then near Prague, thanks to a “grant” from emperor Rudolf II. There he hires a bright young assistant named Johannes Kepler.</a:t>
            </a:r>
            <a:endParaRPr lang="en-US" dirty="0"/>
          </a:p>
          <a:p>
            <a:r>
              <a:rPr lang="en-US" dirty="0" smtClean="0"/>
              <a:t>Without a telescope, but with a modern approach to data collection:</a:t>
            </a:r>
          </a:p>
          <a:p>
            <a:pPr lvl="1"/>
            <a:r>
              <a:rPr lang="en-US" dirty="0" smtClean="0"/>
              <a:t>daily observation of 1000 stars and 7 planets.</a:t>
            </a:r>
          </a:p>
          <a:p>
            <a:pPr lvl="1"/>
            <a:r>
              <a:rPr lang="en-US" dirty="0" smtClean="0"/>
              <a:t>record positions with an accuracy of +/- 1’ of arc. </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886402" y="1705784"/>
            <a:ext cx="4953000" cy="3362325"/>
          </a:xfrm>
          <a:prstGeom prst="rect">
            <a:avLst/>
          </a:prstGeom>
        </p:spPr>
      </p:pic>
    </p:spTree>
    <p:extLst>
      <p:ext uri="{BB962C8B-B14F-4D97-AF65-F5344CB8AC3E}">
        <p14:creationId xmlns:p14="http://schemas.microsoft.com/office/powerpoint/2010/main" val="2846927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1230"/>
          </a:xfrm>
        </p:spPr>
        <p:txBody>
          <a:bodyPr>
            <a:normAutofit fontScale="90000"/>
          </a:bodyPr>
          <a:lstStyle/>
          <a:p>
            <a:r>
              <a:rPr lang="en-US" dirty="0" smtClean="0">
                <a:solidFill>
                  <a:srgbClr val="0070C0"/>
                </a:solidFill>
              </a:rPr>
              <a:t>Story 1: The Rudolphine Tables</a:t>
            </a:r>
            <a:endParaRPr lang="en-US" dirty="0">
              <a:solidFill>
                <a:srgbClr val="0070C0"/>
              </a:solidFill>
            </a:endParaRPr>
          </a:p>
        </p:txBody>
      </p:sp>
      <p:sp>
        <p:nvSpPr>
          <p:cNvPr id="3" name="Content Placeholder 2"/>
          <p:cNvSpPr>
            <a:spLocks noGrp="1"/>
          </p:cNvSpPr>
          <p:nvPr>
            <p:ph idx="1"/>
          </p:nvPr>
        </p:nvSpPr>
        <p:spPr>
          <a:xfrm>
            <a:off x="838200" y="1070264"/>
            <a:ext cx="10515600" cy="5106699"/>
          </a:xfrm>
        </p:spPr>
        <p:txBody>
          <a:bodyPr/>
          <a:lstStyle/>
          <a:p>
            <a:r>
              <a:rPr lang="en-US" dirty="0" smtClean="0"/>
              <a:t>The </a:t>
            </a:r>
            <a:r>
              <a:rPr lang="en-US" i="1" dirty="0" err="1" smtClean="0"/>
              <a:t>Tabulae</a:t>
            </a:r>
            <a:r>
              <a:rPr lang="en-US" i="1" dirty="0" smtClean="0"/>
              <a:t> </a:t>
            </a:r>
            <a:r>
              <a:rPr lang="en-US" i="1" dirty="0" err="1" smtClean="0"/>
              <a:t>Rudolphinae</a:t>
            </a:r>
            <a:r>
              <a:rPr lang="en-US" i="1" dirty="0" smtClean="0"/>
              <a:t> </a:t>
            </a:r>
            <a:r>
              <a:rPr lang="en-US" dirty="0" smtClean="0"/>
              <a:t>were finally published by Kepler in 1627 under emperor Ferdinand.</a:t>
            </a:r>
            <a:endParaRPr lang="en-US" dirty="0"/>
          </a:p>
        </p:txBody>
      </p:sp>
      <p:pic>
        <p:nvPicPr>
          <p:cNvPr id="4" name="Picture 3"/>
          <p:cNvPicPr>
            <a:picLocks noChangeAspect="1"/>
          </p:cNvPicPr>
          <p:nvPr/>
        </p:nvPicPr>
        <p:blipFill>
          <a:blip r:embed="rId2"/>
          <a:stretch>
            <a:fillRect/>
          </a:stretch>
        </p:blipFill>
        <p:spPr>
          <a:xfrm>
            <a:off x="1182398" y="2338387"/>
            <a:ext cx="3800475" cy="2867025"/>
          </a:xfrm>
          <a:prstGeom prst="rect">
            <a:avLst/>
          </a:prstGeom>
        </p:spPr>
      </p:pic>
      <p:pic>
        <p:nvPicPr>
          <p:cNvPr id="5" name="Picture 4"/>
          <p:cNvPicPr>
            <a:picLocks noChangeAspect="1"/>
          </p:cNvPicPr>
          <p:nvPr/>
        </p:nvPicPr>
        <p:blipFill>
          <a:blip r:embed="rId3"/>
          <a:stretch>
            <a:fillRect/>
          </a:stretch>
        </p:blipFill>
        <p:spPr>
          <a:xfrm>
            <a:off x="6341918" y="1576388"/>
            <a:ext cx="4724400" cy="5076825"/>
          </a:xfrm>
          <a:prstGeom prst="rect">
            <a:avLst/>
          </a:prstGeom>
        </p:spPr>
      </p:pic>
    </p:spTree>
    <p:extLst>
      <p:ext uri="{BB962C8B-B14F-4D97-AF65-F5344CB8AC3E}">
        <p14:creationId xmlns:p14="http://schemas.microsoft.com/office/powerpoint/2010/main" val="187300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The “War with Mars”</a:t>
            </a:r>
            <a:endParaRPr lang="en-US" dirty="0">
              <a:solidFill>
                <a:srgbClr val="0070C0"/>
              </a:solidFill>
            </a:endParaRPr>
          </a:p>
        </p:txBody>
      </p:sp>
      <p:sp>
        <p:nvSpPr>
          <p:cNvPr id="5" name="Text Placeholder 4"/>
          <p:cNvSpPr>
            <a:spLocks noGrp="1"/>
          </p:cNvSpPr>
          <p:nvPr>
            <p:ph idx="1"/>
          </p:nvPr>
        </p:nvSpPr>
        <p:spPr>
          <a:xfrm>
            <a:off x="838200" y="1825625"/>
            <a:ext cx="5093970" cy="4351338"/>
          </a:xfrm>
        </p:spPr>
        <p:txBody>
          <a:bodyPr/>
          <a:lstStyle/>
          <a:p>
            <a:r>
              <a:rPr lang="en-US" sz="2400" dirty="0" smtClean="0"/>
              <a:t>The first model of the orbit of Mars is developed, under </a:t>
            </a:r>
            <a:r>
              <a:rPr lang="en-US" sz="2400" dirty="0" err="1" smtClean="0"/>
              <a:t>Tycho’s</a:t>
            </a:r>
            <a:r>
              <a:rPr lang="en-US" sz="2400" dirty="0" smtClean="0"/>
              <a:t> direction. The average discrepancy was 2’, with a maximum discrepancy of 8’. </a:t>
            </a:r>
          </a:p>
          <a:p>
            <a:r>
              <a:rPr lang="en-US" sz="2400" dirty="0" smtClean="0"/>
              <a:t>Kepler is unhappy with this model, he wants to go Copernican, but </a:t>
            </a:r>
            <a:r>
              <a:rPr lang="en-US" sz="2400" dirty="0" err="1" smtClean="0"/>
              <a:t>Tycho</a:t>
            </a:r>
            <a:r>
              <a:rPr lang="en-US" sz="2400" dirty="0" smtClean="0"/>
              <a:t> doesn’t like this. </a:t>
            </a:r>
          </a:p>
          <a:p>
            <a:r>
              <a:rPr lang="en-US" sz="2400" dirty="0" err="1" smtClean="0"/>
              <a:t>Tycho</a:t>
            </a:r>
            <a:r>
              <a:rPr lang="en-US" sz="2400" dirty="0" smtClean="0"/>
              <a:t> dies in 1601.</a:t>
            </a:r>
          </a:p>
          <a:p>
            <a:endParaRPr lang="en-US" dirty="0"/>
          </a:p>
        </p:txBody>
      </p:sp>
      <p:pic>
        <p:nvPicPr>
          <p:cNvPr id="8" name="Picture 7"/>
          <p:cNvPicPr>
            <a:picLocks noChangeAspect="1"/>
          </p:cNvPicPr>
          <p:nvPr/>
        </p:nvPicPr>
        <p:blipFill>
          <a:blip r:embed="rId2"/>
          <a:stretch>
            <a:fillRect/>
          </a:stretch>
        </p:blipFill>
        <p:spPr>
          <a:xfrm>
            <a:off x="7646353" y="1027906"/>
            <a:ext cx="3943350" cy="5048250"/>
          </a:xfrm>
          <a:prstGeom prst="rect">
            <a:avLst/>
          </a:prstGeom>
        </p:spPr>
      </p:pic>
    </p:spTree>
    <p:extLst>
      <p:ext uri="{BB962C8B-B14F-4D97-AF65-F5344CB8AC3E}">
        <p14:creationId xmlns:p14="http://schemas.microsoft.com/office/powerpoint/2010/main" val="1534395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Story 1: First law of Kepler (1605)</a:t>
            </a:r>
            <a:endParaRPr lang="en-US" dirty="0">
              <a:solidFill>
                <a:srgbClr val="0070C0"/>
              </a:solidFill>
            </a:endParaRPr>
          </a:p>
        </p:txBody>
      </p:sp>
      <p:sp>
        <p:nvSpPr>
          <p:cNvPr id="3" name="Content Placeholder 2"/>
          <p:cNvSpPr>
            <a:spLocks noGrp="1"/>
          </p:cNvSpPr>
          <p:nvPr>
            <p:ph idx="1"/>
          </p:nvPr>
        </p:nvSpPr>
        <p:spPr>
          <a:xfrm>
            <a:off x="838200" y="1825625"/>
            <a:ext cx="10515600" cy="4351338"/>
          </a:xfrm>
        </p:spPr>
        <p:txBody>
          <a:bodyPr/>
          <a:lstStyle/>
          <a:p>
            <a:r>
              <a:rPr lang="en-US" dirty="0" smtClean="0"/>
              <a:t>The orbits of the planets are ellipses with the Sun at a focal point </a:t>
            </a:r>
          </a:p>
          <a:p>
            <a:pPr marL="0" indent="0">
              <a:buNone/>
            </a:pPr>
            <a:r>
              <a:rPr lang="en-US" dirty="0" smtClean="0"/>
              <a:t>(J. Kepler, </a:t>
            </a:r>
            <a:r>
              <a:rPr lang="en-US" i="1" dirty="0" err="1" smtClean="0"/>
              <a:t>Astronomia</a:t>
            </a:r>
            <a:r>
              <a:rPr lang="en-US" i="1" dirty="0" smtClean="0"/>
              <a:t> nova</a:t>
            </a:r>
            <a:r>
              <a:rPr lang="en-US" dirty="0" smtClean="0"/>
              <a:t>, 1609)</a:t>
            </a:r>
          </a:p>
          <a:p>
            <a:pPr marL="0" indent="0">
              <a:buNone/>
            </a:pPr>
            <a:endParaRPr lang="en-US" dirty="0"/>
          </a:p>
        </p:txBody>
      </p:sp>
      <p:pic>
        <p:nvPicPr>
          <p:cNvPr id="4" name="Picture 3"/>
          <p:cNvPicPr>
            <a:picLocks noChangeAspect="1"/>
          </p:cNvPicPr>
          <p:nvPr/>
        </p:nvPicPr>
        <p:blipFill>
          <a:blip r:embed="rId2"/>
          <a:stretch>
            <a:fillRect/>
          </a:stretch>
        </p:blipFill>
        <p:spPr>
          <a:xfrm>
            <a:off x="2920365" y="2906077"/>
            <a:ext cx="5619750" cy="3057525"/>
          </a:xfrm>
          <a:prstGeom prst="rect">
            <a:avLst/>
          </a:prstGeom>
        </p:spPr>
      </p:pic>
    </p:spTree>
    <p:extLst>
      <p:ext uri="{BB962C8B-B14F-4D97-AF65-F5344CB8AC3E}">
        <p14:creationId xmlns:p14="http://schemas.microsoft.com/office/powerpoint/2010/main" val="4089761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1648</Words>
  <Application>Microsoft Office PowerPoint</Application>
  <PresentationFormat>Widescreen</PresentationFormat>
  <Paragraphs>278</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Advanced Machine Learning</vt:lpstr>
      <vt:lpstr>Story 1: The orbit of Mars </vt:lpstr>
      <vt:lpstr>Story 1: Retrogade Motion</vt:lpstr>
      <vt:lpstr>Story 1: Cycles and Epicycles</vt:lpstr>
      <vt:lpstr>Story 1: The characters</vt:lpstr>
      <vt:lpstr>Story 1: Tycho’s Observatories</vt:lpstr>
      <vt:lpstr>Story 1: The Rudolphine Tables</vt:lpstr>
      <vt:lpstr>Story 1: The “War with Mars”</vt:lpstr>
      <vt:lpstr>Story 1: First law of Kepler (1605)</vt:lpstr>
      <vt:lpstr>Story 1: Second law of Kepler (1609)</vt:lpstr>
      <vt:lpstr>Story 1: Third law of Kepler (1619)</vt:lpstr>
      <vt:lpstr>Story 1: Validation</vt:lpstr>
      <vt:lpstr>Story 1: Epilogue</vt:lpstr>
      <vt:lpstr>Story 2: The Cholera epidemic in London</vt:lpstr>
      <vt:lpstr>Story 2: The Characters</vt:lpstr>
      <vt:lpstr>Story 2: The Outbreak</vt:lpstr>
      <vt:lpstr>Story 2: The Map</vt:lpstr>
      <vt:lpstr>Story 2: The Broad Street Pump</vt:lpstr>
      <vt:lpstr>Story 2: Epidemiology and Statistics</vt:lpstr>
      <vt:lpstr>Story 2: Epidemiology and Statistics</vt:lpstr>
      <vt:lpstr>Story 2: Epilogue</vt:lpstr>
      <vt:lpstr>Why are these stories relevant?</vt:lpstr>
      <vt:lpstr>The Course</vt:lpstr>
      <vt:lpstr>Part 2: Simple Linear Models</vt:lpstr>
      <vt:lpstr>Introduction</vt:lpstr>
      <vt:lpstr>Connecting the dots</vt:lpstr>
      <vt:lpstr>Connecting the dots</vt:lpstr>
      <vt:lpstr>Connecting the dots, take two</vt:lpstr>
      <vt:lpstr>A Simple Linear Model</vt:lpstr>
      <vt:lpstr>Linear Least Squares</vt:lpstr>
      <vt:lpstr>A little bit of Linear Algebra</vt:lpstr>
      <vt:lpstr>Singularities</vt:lpstr>
      <vt:lpstr>Solving the equation without inverting</vt:lpstr>
      <vt:lpstr>Polynomial degree 1</vt:lpstr>
      <vt:lpstr>Polynomial degree 2</vt:lpstr>
      <vt:lpstr>Polynomial degree 3</vt:lpstr>
      <vt:lpstr>Polynomial degree 6</vt:lpstr>
      <vt:lpstr>Polynomial degree 9</vt:lpstr>
      <vt:lpstr>Polynomial degree 12</vt:lpstr>
      <vt:lpstr>Polynomial degree 20</vt:lpstr>
      <vt:lpstr>Polynomial Basis</vt:lpstr>
      <vt:lpstr>Mean squared error for polynomial models</vt:lpstr>
      <vt:lpstr>About Error Measures</vt:lpstr>
      <vt:lpstr>Piecewise Linear Basis</vt:lpstr>
      <vt:lpstr>Piecewise Linear Models</vt:lpstr>
      <vt:lpstr>Piecewise Linear Models</vt:lpstr>
      <vt:lpstr>PowerPoint Presentation</vt:lpstr>
      <vt:lpstr>MSE for Piecewise Linear Models</vt:lpstr>
      <vt:lpstr>Piecewise Polynomial (Splines)</vt:lpstr>
      <vt:lpstr>MSE for Quadratic Splines</vt:lpstr>
      <vt:lpstr>Changing the training data: more examples</vt:lpstr>
      <vt:lpstr>Changing the training data: less noise</vt:lpstr>
      <vt:lpstr>First Conclusions</vt:lpstr>
      <vt:lpstr>Estimate the quality of our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Machine Learning</dc:title>
  <dc:creator>Dipankar Ray</dc:creator>
  <cp:lastModifiedBy>Dipankar Ray</cp:lastModifiedBy>
  <cp:revision>35</cp:revision>
  <dcterms:created xsi:type="dcterms:W3CDTF">2015-04-08T22:14:06Z</dcterms:created>
  <dcterms:modified xsi:type="dcterms:W3CDTF">2015-04-09T22:53:36Z</dcterms:modified>
</cp:coreProperties>
</file>